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Lst>
  <p:notesMasterIdLst>
    <p:notesMasterId r:id="rId90"/>
  </p:notesMasterIdLst>
  <p:handoutMasterIdLst>
    <p:handoutMasterId r:id="rId91"/>
  </p:handoutMasterIdLst>
  <p:sldIdLst>
    <p:sldId id="285" r:id="rId2"/>
    <p:sldId id="538" r:id="rId3"/>
    <p:sldId id="472" r:id="rId4"/>
    <p:sldId id="473" r:id="rId5"/>
    <p:sldId id="474" r:id="rId6"/>
    <p:sldId id="475" r:id="rId7"/>
    <p:sldId id="476" r:id="rId8"/>
    <p:sldId id="479" r:id="rId9"/>
    <p:sldId id="480" r:id="rId10"/>
    <p:sldId id="481" r:id="rId11"/>
    <p:sldId id="482" r:id="rId12"/>
    <p:sldId id="299" r:id="rId13"/>
    <p:sldId id="483" r:id="rId14"/>
    <p:sldId id="484" r:id="rId15"/>
    <p:sldId id="488" r:id="rId16"/>
    <p:sldId id="485" r:id="rId17"/>
    <p:sldId id="309" r:id="rId18"/>
    <p:sldId id="486" r:id="rId19"/>
    <p:sldId id="487" r:id="rId20"/>
    <p:sldId id="321" r:id="rId21"/>
    <p:sldId id="322" r:id="rId22"/>
    <p:sldId id="323" r:id="rId23"/>
    <p:sldId id="452" r:id="rId24"/>
    <p:sldId id="324" r:id="rId25"/>
    <p:sldId id="330" r:id="rId26"/>
    <p:sldId id="315" r:id="rId27"/>
    <p:sldId id="499" r:id="rId28"/>
    <p:sldId id="453" r:id="rId29"/>
    <p:sldId id="332" r:id="rId30"/>
    <p:sldId id="316" r:id="rId31"/>
    <p:sldId id="444" r:id="rId32"/>
    <p:sldId id="489" r:id="rId33"/>
    <p:sldId id="490" r:id="rId34"/>
    <p:sldId id="491" r:id="rId35"/>
    <p:sldId id="492" r:id="rId36"/>
    <p:sldId id="493" r:id="rId37"/>
    <p:sldId id="494" r:id="rId38"/>
    <p:sldId id="495" r:id="rId39"/>
    <p:sldId id="496" r:id="rId40"/>
    <p:sldId id="497" r:id="rId41"/>
    <p:sldId id="498" r:id="rId42"/>
    <p:sldId id="500" r:id="rId43"/>
    <p:sldId id="501" r:id="rId44"/>
    <p:sldId id="502" r:id="rId45"/>
    <p:sldId id="504" r:id="rId46"/>
    <p:sldId id="503" r:id="rId47"/>
    <p:sldId id="506" r:id="rId48"/>
    <p:sldId id="507" r:id="rId49"/>
    <p:sldId id="508" r:id="rId50"/>
    <p:sldId id="509" r:id="rId51"/>
    <p:sldId id="510" r:id="rId52"/>
    <p:sldId id="511" r:id="rId53"/>
    <p:sldId id="505" r:id="rId54"/>
    <p:sldId id="531" r:id="rId55"/>
    <p:sldId id="512" r:id="rId56"/>
    <p:sldId id="513" r:id="rId57"/>
    <p:sldId id="514" r:id="rId58"/>
    <p:sldId id="515" r:id="rId59"/>
    <p:sldId id="516" r:id="rId60"/>
    <p:sldId id="517" r:id="rId61"/>
    <p:sldId id="521" r:id="rId62"/>
    <p:sldId id="522" r:id="rId63"/>
    <p:sldId id="523" r:id="rId64"/>
    <p:sldId id="524" r:id="rId65"/>
    <p:sldId id="537" r:id="rId66"/>
    <p:sldId id="534" r:id="rId67"/>
    <p:sldId id="536" r:id="rId68"/>
    <p:sldId id="535" r:id="rId69"/>
    <p:sldId id="533" r:id="rId70"/>
    <p:sldId id="532" r:id="rId71"/>
    <p:sldId id="525" r:id="rId72"/>
    <p:sldId id="526" r:id="rId73"/>
    <p:sldId id="529" r:id="rId74"/>
    <p:sldId id="527" r:id="rId75"/>
    <p:sldId id="528" r:id="rId76"/>
    <p:sldId id="432" r:id="rId77"/>
    <p:sldId id="425" r:id="rId78"/>
    <p:sldId id="385" r:id="rId79"/>
    <p:sldId id="436" r:id="rId80"/>
    <p:sldId id="437" r:id="rId81"/>
    <p:sldId id="389" r:id="rId82"/>
    <p:sldId id="391" r:id="rId83"/>
    <p:sldId id="392" r:id="rId84"/>
    <p:sldId id="393" r:id="rId85"/>
    <p:sldId id="394" r:id="rId86"/>
    <p:sldId id="398" r:id="rId87"/>
    <p:sldId id="404" r:id="rId88"/>
    <p:sldId id="530"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ke Dunker" initials="M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8" autoAdjust="0"/>
    <p:restoredTop sz="98192" autoAdjust="0"/>
  </p:normalViewPr>
  <p:slideViewPr>
    <p:cSldViewPr snapToGrid="0" snapToObjects="1">
      <p:cViewPr>
        <p:scale>
          <a:sx n="100" d="100"/>
          <a:sy n="100" d="100"/>
        </p:scale>
        <p:origin x="-1368" y="-80"/>
      </p:cViewPr>
      <p:guideLst>
        <p:guide orient="horz"/>
        <p:guide pos="5606"/>
      </p:guideLst>
    </p:cSldViewPr>
  </p:slideViewPr>
  <p:outlineViewPr>
    <p:cViewPr>
      <p:scale>
        <a:sx n="33" d="100"/>
        <a:sy n="33" d="100"/>
      </p:scale>
      <p:origin x="0" y="0"/>
    </p:cViewPr>
    <p:sldLst>
      <p:sld r:id="rId1" collapse="1"/>
    </p:sldLst>
  </p:outlineViewPr>
  <p:notesTextViewPr>
    <p:cViewPr>
      <p:scale>
        <a:sx n="110" d="100"/>
        <a:sy n="110" d="100"/>
      </p:scale>
      <p:origin x="0" y="0"/>
    </p:cViewPr>
  </p:notesTextViewPr>
  <p:sorterViewPr>
    <p:cViewPr>
      <p:scale>
        <a:sx n="200" d="100"/>
        <a:sy n="200" d="100"/>
      </p:scale>
      <p:origin x="0" y="2736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interSettings" Target="printerSettings/printerSettings1.bin"/><Relationship Id="rId93" Type="http://schemas.openxmlformats.org/officeDocument/2006/relationships/commentAuthors" Target="commentAuthors.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t>12/17/14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t>‹#›</a:t>
            </a:fld>
            <a:endParaRPr lang="en-US" dirty="0"/>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C3568D-0BFB-614F-857F-9A2B6EBEEF77}" type="datetimeFigureOut">
              <a:rPr lang="en-US" smtClean="0"/>
              <a:t>12/17/14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28E766-D65B-A946-AB93-E463F7094F33}" type="slidenum">
              <a:rPr lang="en-US" smtClean="0"/>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a:t>
            </a:fld>
            <a:endParaRPr lang="en-US" dirty="0"/>
          </a:p>
        </p:txBody>
      </p:sp>
    </p:spTree>
    <p:extLst>
      <p:ext uri="{BB962C8B-B14F-4D97-AF65-F5344CB8AC3E}">
        <p14:creationId xmlns:p14="http://schemas.microsoft.com/office/powerpoint/2010/main" val="240496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22</a:t>
            </a:fld>
            <a:endParaRPr lang="en-US" dirty="0"/>
          </a:p>
        </p:txBody>
      </p:sp>
    </p:spTree>
    <p:extLst>
      <p:ext uri="{BB962C8B-B14F-4D97-AF65-F5344CB8AC3E}">
        <p14:creationId xmlns:p14="http://schemas.microsoft.com/office/powerpoint/2010/main" val="420653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64EB6CEA-A2A9-4548-B1CB-6C40CB4030E8}" type="slidenum">
              <a:rPr lang="en-US"/>
              <a:pPr/>
              <a:t>24</a:t>
            </a:fld>
            <a:endParaRPr lang="en-US" dirty="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highlighting</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31</a:t>
            </a:fld>
            <a:endParaRPr lang="en-US" dirty="0"/>
          </a:p>
        </p:txBody>
      </p:sp>
    </p:spTree>
    <p:extLst>
      <p:ext uri="{BB962C8B-B14F-4D97-AF65-F5344CB8AC3E}">
        <p14:creationId xmlns:p14="http://schemas.microsoft.com/office/powerpoint/2010/main" val="1147914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Invoking the token endpoint returns a 302 Redirect to the “authentication server”, which validates user credentials and obtains consent for resource access </a:t>
            </a:r>
          </a:p>
          <a:p>
            <a:r>
              <a:rPr lang="en-US" dirty="0" smtClean="0"/>
              <a:t>Apigee can act as the “authentication server” in several ways:</a:t>
            </a:r>
          </a:p>
          <a:p>
            <a:pPr lvl="1"/>
            <a:r>
              <a:rPr lang="en-US" dirty="0" smtClean="0"/>
              <a:t>Redirect user to API call, which returns HTML using the RaiseFault or AssignMessage Policy</a:t>
            </a:r>
          </a:p>
          <a:p>
            <a:pPr lvl="1"/>
            <a:r>
              <a:rPr lang="en-US" dirty="0" smtClean="0"/>
              <a:t>Host the authentication page on the Developer Portal.  The API will need to redirect the user there.</a:t>
            </a:r>
          </a:p>
          <a:p>
            <a:pPr lvl="1"/>
            <a:r>
              <a:rPr lang="en-US" dirty="0" smtClean="0"/>
              <a:t>Redirect the user to another authentication page hosted elsewhere.</a:t>
            </a:r>
          </a:p>
          <a:p>
            <a:r>
              <a:rPr lang="en-US" dirty="0" smtClean="0"/>
              <a:t>In our example server, the login and consent pages are hosted on Apigee.</a:t>
            </a:r>
          </a:p>
          <a:p>
            <a:r>
              <a:rPr lang="en-US" dirty="0" smtClean="0"/>
              <a:t>You are responsible for validating user credentials!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32</a:t>
            </a:fld>
            <a:endParaRPr lang="en-US" dirty="0"/>
          </a:p>
        </p:txBody>
      </p:sp>
    </p:spTree>
    <p:extLst>
      <p:ext uri="{BB962C8B-B14F-4D97-AF65-F5344CB8AC3E}">
        <p14:creationId xmlns:p14="http://schemas.microsoft.com/office/powerpoint/2010/main" val="233605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decide to implement this grant then you must be aware that the access token should be treated as "public knowledge" (like a public RSA key) and therefore it must have a very limited permissions when interacting with the API server.</a:t>
            </a:r>
          </a:p>
          <a:p>
            <a:endParaRPr lang="en-US" dirty="0" smtClean="0"/>
          </a:p>
          <a:p>
            <a:r>
              <a:rPr lang="en-US" dirty="0" smtClean="0"/>
              <a:t>It is suggested to make the permissions read only for implicit grants.</a:t>
            </a: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35</a:t>
            </a:fld>
            <a:endParaRPr lang="en-US" dirty="0"/>
          </a:p>
        </p:txBody>
      </p:sp>
    </p:spTree>
    <p:extLst>
      <p:ext uri="{BB962C8B-B14F-4D97-AF65-F5344CB8AC3E}">
        <p14:creationId xmlns:p14="http://schemas.microsoft.com/office/powerpoint/2010/main" val="721023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 the request</a:t>
            </a:r>
          </a:p>
          <a:p>
            <a:r>
              <a:rPr lang="en-US" dirty="0" smtClean="0"/>
              <a:t>explain</a:t>
            </a:r>
            <a:r>
              <a:rPr lang="en-US" baseline="0" dirty="0" smtClean="0"/>
              <a:t> all of the params of the for both encode and decode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43</a:t>
            </a:fld>
            <a:endParaRPr lang="en-US" dirty="0"/>
          </a:p>
        </p:txBody>
      </p:sp>
    </p:spTree>
    <p:extLst>
      <p:ext uri="{BB962C8B-B14F-4D97-AF65-F5344CB8AC3E}">
        <p14:creationId xmlns:p14="http://schemas.microsoft.com/office/powerpoint/2010/main" val="1082883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49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50</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1" hangingPunct="1">
              <a:lnSpc>
                <a:spcPct val="110000"/>
              </a:lnSpc>
              <a:buClr>
                <a:schemeClr val="tx2"/>
              </a:buClr>
              <a:buFont typeface="Arial" charset="0"/>
              <a:buNone/>
            </a:pPr>
            <a:endParaRPr lang="en-US" sz="1200" dirty="0" smtClean="0"/>
          </a:p>
          <a:p>
            <a:pPr algn="l" eaLnBrk="1" hangingPunct="1">
              <a:lnSpc>
                <a:spcPct val="110000"/>
              </a:lnSpc>
              <a:buClr>
                <a:schemeClr val="tx2"/>
              </a:buClr>
              <a:buFont typeface="Arial" charset="0"/>
              <a:buNone/>
            </a:pPr>
            <a:r>
              <a:rPr lang="en-US" sz="1200" dirty="0" smtClean="0"/>
              <a:t>Discuss Exposure Façade and</a:t>
            </a:r>
            <a:r>
              <a:rPr lang="en-US" sz="1200" baseline="0" dirty="0" smtClean="0"/>
              <a:t> </a:t>
            </a:r>
            <a:r>
              <a:rPr lang="en-US" sz="1200" dirty="0" smtClean="0"/>
              <a:t>Consumption Façade</a:t>
            </a:r>
          </a:p>
        </p:txBody>
      </p:sp>
      <p:sp>
        <p:nvSpPr>
          <p:cNvPr id="4" name="Slide Number Placeholder 3"/>
          <p:cNvSpPr>
            <a:spLocks noGrp="1"/>
          </p:cNvSpPr>
          <p:nvPr>
            <p:ph type="sldNum" sz="quarter" idx="10"/>
          </p:nvPr>
        </p:nvSpPr>
        <p:spPr/>
        <p:txBody>
          <a:bodyPr/>
          <a:lstStyle/>
          <a:p>
            <a:fld id="{3528E766-D65B-A946-AB93-E463F7094F33}" type="slidenum">
              <a:rPr lang="en-US" smtClean="0"/>
              <a:t>5</a:t>
            </a:fld>
            <a:endParaRPr lang="en-US" dirty="0"/>
          </a:p>
        </p:txBody>
      </p:sp>
    </p:spTree>
    <p:extLst>
      <p:ext uri="{BB962C8B-B14F-4D97-AF65-F5344CB8AC3E}">
        <p14:creationId xmlns:p14="http://schemas.microsoft.com/office/powerpoint/2010/main" val="189721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52</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55</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56</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57</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58</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59</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61</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62</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63</a:t>
            </a:fld>
            <a:endParaRPr lang="en-US" dirty="0"/>
          </a:p>
        </p:txBody>
      </p:sp>
    </p:spTree>
    <p:extLst>
      <p:ext uri="{BB962C8B-B14F-4D97-AF65-F5344CB8AC3E}">
        <p14:creationId xmlns:p14="http://schemas.microsoft.com/office/powerpoint/2010/main" val="336259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a:t>
            </a:fld>
            <a:endParaRPr lang="en-US" dirty="0"/>
          </a:p>
        </p:txBody>
      </p:sp>
    </p:spTree>
    <p:extLst>
      <p:ext uri="{BB962C8B-B14F-4D97-AF65-F5344CB8AC3E}">
        <p14:creationId xmlns:p14="http://schemas.microsoft.com/office/powerpoint/2010/main" val="3789891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a:t>
            </a:r>
            <a:r>
              <a:rPr lang="en-US" baseline="0" dirty="0" smtClean="0"/>
              <a:t> up the web page </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69</a:t>
            </a:fld>
            <a:endParaRPr lang="en-US" dirty="0"/>
          </a:p>
        </p:txBody>
      </p:sp>
    </p:spTree>
    <p:extLst>
      <p:ext uri="{BB962C8B-B14F-4D97-AF65-F5344CB8AC3E}">
        <p14:creationId xmlns:p14="http://schemas.microsoft.com/office/powerpoint/2010/main" val="3078400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SPLITTING IT</a:t>
            </a:r>
            <a:r>
              <a:rPr lang="en-US" baseline="0" dirty="0" smtClean="0"/>
              <a:t> OUT</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77</a:t>
            </a:fld>
            <a:endParaRPr lang="en-US" dirty="0"/>
          </a:p>
        </p:txBody>
      </p:sp>
    </p:spTree>
    <p:extLst>
      <p:ext uri="{BB962C8B-B14F-4D97-AF65-F5344CB8AC3E}">
        <p14:creationId xmlns:p14="http://schemas.microsoft.com/office/powerpoint/2010/main" val="1131308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Content-Type of the data sent to the server with the HTTP POST request is one of application/x-www-form-urlencoded, multipart/form-data, or text/plain.</a:t>
            </a:r>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246770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OPTIONS is an HTTP method that is used to determine further information from servers, and is an idempotent method, meaning that it can't be used to change the resource.</a:t>
            </a:r>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524267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t>
            </a:r>
            <a:r>
              <a:rPr lang="en-US" dirty="0" smtClean="0">
                <a:solidFill>
                  <a:schemeClr val="tx2">
                    <a:lumMod val="10000"/>
                  </a:schemeClr>
                </a:solidFill>
                <a:latin typeface="Courier"/>
                <a:cs typeface="Courier"/>
              </a:rPr>
              <a:t>Access-Control-Allow-Methods</a:t>
            </a:r>
            <a:r>
              <a:rPr lang="en-US" dirty="0" smtClean="0"/>
              <a:t>  header is similar to the HTTP Allow: response header, but used strictly within the context of access control</a:t>
            </a:r>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75984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524267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not preflighted, but the browser will reject any response that does not have the Access-Control-Allow-Credentials: true header</a:t>
            </a:r>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52426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note: when responding to a credentialed request,  server must specify a domain, and cannot use wild carding</a:t>
            </a:r>
            <a:endParaRPr lang="en-US" dirty="0"/>
          </a:p>
        </p:txBody>
      </p:sp>
      <p:sp>
        <p:nvSpPr>
          <p:cNvPr id="4" name="Slide Number Placeholder 3"/>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5242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9</a:t>
            </a:fld>
            <a:endParaRPr lang="en-US" dirty="0"/>
          </a:p>
        </p:txBody>
      </p:sp>
    </p:spTree>
    <p:extLst>
      <p:ext uri="{BB962C8B-B14F-4D97-AF65-F5344CB8AC3E}">
        <p14:creationId xmlns:p14="http://schemas.microsoft.com/office/powerpoint/2010/main" val="2281396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 from http://www.symantec.com/connect/articles/detection-sql-injection-and-cross-site-scripting-attacks</a:t>
            </a:r>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10</a:t>
            </a:fld>
            <a:endParaRPr lang="en-US" dirty="0"/>
          </a:p>
        </p:txBody>
      </p:sp>
    </p:spTree>
    <p:extLst>
      <p:ext uri="{BB962C8B-B14F-4D97-AF65-F5344CB8AC3E}">
        <p14:creationId xmlns:p14="http://schemas.microsoft.com/office/powerpoint/2010/main" val="289366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17</a:t>
            </a:fld>
            <a:endParaRPr lang="en-US" dirty="0"/>
          </a:p>
        </p:txBody>
      </p:sp>
    </p:spTree>
    <p:extLst>
      <p:ext uri="{BB962C8B-B14F-4D97-AF65-F5344CB8AC3E}">
        <p14:creationId xmlns:p14="http://schemas.microsoft.com/office/powerpoint/2010/main" val="111431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19</a:t>
            </a:fld>
            <a:endParaRPr lang="en-US" dirty="0"/>
          </a:p>
        </p:txBody>
      </p:sp>
    </p:spTree>
    <p:extLst>
      <p:ext uri="{BB962C8B-B14F-4D97-AF65-F5344CB8AC3E}">
        <p14:creationId xmlns:p14="http://schemas.microsoft.com/office/powerpoint/2010/main" val="111431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20</a:t>
            </a:fld>
            <a:endParaRPr lang="en-US" dirty="0"/>
          </a:p>
        </p:txBody>
      </p:sp>
    </p:spTree>
    <p:extLst>
      <p:ext uri="{BB962C8B-B14F-4D97-AF65-F5344CB8AC3E}">
        <p14:creationId xmlns:p14="http://schemas.microsoft.com/office/powerpoint/2010/main" val="218893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21</a:t>
            </a:fld>
            <a:endParaRPr lang="en-US" dirty="0"/>
          </a:p>
        </p:txBody>
      </p:sp>
    </p:spTree>
    <p:extLst>
      <p:ext uri="{BB962C8B-B14F-4D97-AF65-F5344CB8AC3E}">
        <p14:creationId xmlns:p14="http://schemas.microsoft.com/office/powerpoint/2010/main" val="145321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28599" y="5386731"/>
            <a:ext cx="7785693" cy="1185785"/>
          </a:xfrm>
        </p:spPr>
        <p:txBody>
          <a:bodyPr anchor="t">
            <a:noAutofit/>
          </a:bodyPr>
          <a:lstStyle>
            <a:lvl1pPr marL="0" indent="0" algn="l">
              <a:lnSpc>
                <a:spcPts val="2800"/>
              </a:lnSpc>
              <a:spcBef>
                <a:spcPts val="0"/>
              </a:spcBef>
              <a:buNone/>
              <a:defRPr sz="2100" b="0" i="0" baseline="0">
                <a:solidFill>
                  <a:schemeClr val="accent3"/>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Subhead to go here</a:t>
            </a:r>
          </a:p>
          <a:p>
            <a:r>
              <a:rPr lang="en-US" dirty="0" smtClean="0"/>
              <a:t>the digital world.</a:t>
            </a:r>
            <a:endParaRPr lang="en-US" dirty="0"/>
          </a:p>
        </p:txBody>
      </p:sp>
      <p:sp>
        <p:nvSpPr>
          <p:cNvPr id="16" name="Text Placeholder 15"/>
          <p:cNvSpPr>
            <a:spLocks noGrp="1"/>
          </p:cNvSpPr>
          <p:nvPr>
            <p:ph type="body" sz="quarter" idx="10" hasCustomPrompt="1"/>
          </p:nvPr>
        </p:nvSpPr>
        <p:spPr>
          <a:xfrm>
            <a:off x="228600" y="3848494"/>
            <a:ext cx="1619956" cy="359890"/>
          </a:xfrm>
        </p:spPr>
        <p:txBody>
          <a:bodyPr>
            <a:noAutofit/>
          </a:bodyPr>
          <a:lstStyle>
            <a:lvl1pPr marL="0" indent="0">
              <a:buNone/>
              <a:defRPr sz="1100" b="1" i="0">
                <a:solidFill>
                  <a:schemeClr val="tx2"/>
                </a:solidFill>
                <a:latin typeface="Arial"/>
                <a:cs typeface="Arial"/>
              </a:defRPr>
            </a:lvl1pPr>
            <a:lvl2pPr marL="457200" indent="0">
              <a:buNone/>
              <a:defRPr sz="1100" b="1" i="0">
                <a:latin typeface="Helvetica"/>
                <a:cs typeface="Helvetica"/>
              </a:defRPr>
            </a:lvl2pPr>
            <a:lvl3pPr marL="914400" indent="0">
              <a:buNone/>
              <a:defRPr sz="1100" b="1" i="0">
                <a:latin typeface="Helvetica"/>
                <a:cs typeface="Helvetica"/>
              </a:defRPr>
            </a:lvl3pPr>
            <a:lvl4pPr marL="1371600" indent="0">
              <a:buNone/>
              <a:defRPr sz="1100" b="1" i="0">
                <a:latin typeface="Helvetica"/>
                <a:cs typeface="Helvetica"/>
              </a:defRPr>
            </a:lvl4pPr>
            <a:lvl5pPr marL="1828800" indent="0">
              <a:buNone/>
              <a:defRPr sz="1100" b="1" i="0">
                <a:latin typeface="Helvetica"/>
                <a:cs typeface="Helvetica"/>
              </a:defRPr>
            </a:lvl5pPr>
          </a:lstStyle>
          <a:p>
            <a:pPr lvl="0"/>
            <a:r>
              <a:rPr lang="en-US" dirty="0" smtClean="0"/>
              <a:t>Date</a:t>
            </a:r>
          </a:p>
        </p:txBody>
      </p:sp>
      <p:pic>
        <p:nvPicPr>
          <p:cNvPr id="9" name="Picture 8" descr="Title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1108" y="2"/>
            <a:ext cx="6152892" cy="5034961"/>
          </a:xfrm>
          <a:prstGeom prst="rect">
            <a:avLst/>
          </a:prstGeom>
        </p:spPr>
      </p:pic>
      <p:sp>
        <p:nvSpPr>
          <p:cNvPr id="4" name="Text Placeholder 3"/>
          <p:cNvSpPr>
            <a:spLocks noGrp="1"/>
          </p:cNvSpPr>
          <p:nvPr>
            <p:ph type="body" sz="quarter" idx="11" hasCustomPrompt="1"/>
          </p:nvPr>
        </p:nvSpPr>
        <p:spPr>
          <a:xfrm>
            <a:off x="213304" y="4614320"/>
            <a:ext cx="6062503" cy="596527"/>
          </a:xfrm>
        </p:spPr>
        <p:txBody>
          <a:bodyPr/>
          <a:lstStyle>
            <a:lvl1pPr marL="0" indent="0">
              <a:buNone/>
              <a:defRPr sz="3200"/>
            </a:lvl1pPr>
          </a:lstStyle>
          <a:p>
            <a:pPr lvl="0">
              <a:lnSpc>
                <a:spcPts val="3600"/>
              </a:lnSpc>
            </a:pPr>
            <a:r>
              <a:rPr lang="en-US" sz="3600" dirty="0" smtClean="0">
                <a:solidFill>
                  <a:schemeClr val="accent3"/>
                </a:solidFill>
                <a:latin typeface="Arial"/>
                <a:cs typeface="Arial"/>
              </a:rPr>
              <a:t>Presentation Title</a:t>
            </a:r>
            <a:endParaRPr lang="en-US" sz="3600" dirty="0">
              <a:solidFill>
                <a:schemeClr val="accent3"/>
              </a:solidFill>
              <a:latin typeface="Arial"/>
              <a:cs typeface="Arial"/>
            </a:endParaRPr>
          </a:p>
        </p:txBody>
      </p:sp>
      <p:pic>
        <p:nvPicPr>
          <p:cNvPr id="5" name="Picture 4" descr="apigee_logo_for_PP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4486" y="3296999"/>
            <a:ext cx="1464314" cy="551495"/>
          </a:xfrm>
          <a:prstGeom prst="rect">
            <a:avLst/>
          </a:prstGeom>
        </p:spPr>
      </p:pic>
    </p:spTree>
    <p:extLst>
      <p:ext uri="{BB962C8B-B14F-4D97-AF65-F5344CB8AC3E}">
        <p14:creationId xmlns:p14="http://schemas.microsoft.com/office/powerpoint/2010/main" val="2197316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6" name="Picture 5" descr="DividerPage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144" cy="6858000"/>
          </a:xfrm>
          <a:prstGeom prst="rect">
            <a:avLst/>
          </a:prstGeom>
        </p:spPr>
      </p:pic>
      <p:sp>
        <p:nvSpPr>
          <p:cNvPr id="3" name="Text Placeholder 2"/>
          <p:cNvSpPr>
            <a:spLocks noGrp="1"/>
          </p:cNvSpPr>
          <p:nvPr>
            <p:ph type="body" sz="quarter" idx="10" hasCustomPrompt="1"/>
          </p:nvPr>
        </p:nvSpPr>
        <p:spPr>
          <a:xfrm>
            <a:off x="228600" y="228600"/>
            <a:ext cx="6926263" cy="1454150"/>
          </a:xfrm>
        </p:spPr>
        <p:txBody>
          <a:bodyPr>
            <a:noAutofit/>
          </a:bodyPr>
          <a:lstStyle>
            <a:lvl1pPr marL="0" indent="0">
              <a:buNone/>
              <a:defRPr sz="3600" b="0" i="0" baseline="0">
                <a:solidFill>
                  <a:schemeClr val="tx2"/>
                </a:solidFill>
                <a:latin typeface="+mj-lt"/>
                <a:cs typeface="Helvetica Light"/>
              </a:defRPr>
            </a:lvl1pPr>
            <a:lvl2pPr marL="457200" indent="0">
              <a:buNone/>
              <a:defRPr b="0" i="0">
                <a:solidFill>
                  <a:schemeClr val="tx2"/>
                </a:solidFill>
                <a:latin typeface="Helvetica Light"/>
                <a:cs typeface="Helvetica Light"/>
              </a:defRPr>
            </a:lvl2pPr>
            <a:lvl3pPr marL="914400" indent="0">
              <a:buNone/>
              <a:defRPr b="0" i="0">
                <a:solidFill>
                  <a:schemeClr val="tx2"/>
                </a:solidFill>
                <a:latin typeface="Helvetica Light"/>
                <a:cs typeface="Helvetica Light"/>
              </a:defRPr>
            </a:lvl3pPr>
            <a:lvl4pPr marL="1371600" indent="0">
              <a:buNone/>
              <a:defRPr b="0" i="0">
                <a:solidFill>
                  <a:schemeClr val="tx2"/>
                </a:solidFill>
                <a:latin typeface="Helvetica Light"/>
                <a:cs typeface="Helvetica Light"/>
              </a:defRPr>
            </a:lvl4pPr>
            <a:lvl5pPr marL="1828800" indent="0">
              <a:buNone/>
              <a:defRPr b="0" i="0">
                <a:solidFill>
                  <a:schemeClr val="tx2"/>
                </a:solidFill>
                <a:latin typeface="Helvetica Light"/>
                <a:cs typeface="Helvetica Light"/>
              </a:defRPr>
            </a:lvl5pPr>
          </a:lstStyle>
          <a:p>
            <a:pPr lvl="0"/>
            <a:r>
              <a:rPr lang="en-US" dirty="0" smtClean="0"/>
              <a:t>Title to Section</a:t>
            </a:r>
          </a:p>
        </p:txBody>
      </p:sp>
    </p:spTree>
    <p:extLst>
      <p:ext uri="{BB962C8B-B14F-4D97-AF65-F5344CB8AC3E}">
        <p14:creationId xmlns:p14="http://schemas.microsoft.com/office/powerpoint/2010/main" val="710233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left slid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pic>
        <p:nvPicPr>
          <p:cNvPr id="6" name="Picture 5"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Arial"/>
                <a:cs typeface="Arial"/>
              </a:rPr>
              <a:t>© 2014 Apigee Confidential – All Rights Reserved</a:t>
            </a:r>
            <a:endParaRPr lang="en-US" sz="900" dirty="0">
              <a:solidFill>
                <a:schemeClr val="accent2"/>
              </a:solidFill>
              <a:latin typeface="Arial"/>
              <a:cs typeface="Arial"/>
            </a:endParaRPr>
          </a:p>
        </p:txBody>
      </p:sp>
      <p:cxnSp>
        <p:nvCxnSpPr>
          <p:cNvPr id="8" name="Straight Connector 7"/>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0"/>
          </p:nvPr>
        </p:nvSpPr>
        <p:spPr>
          <a:xfrm>
            <a:off x="6762804" y="6499796"/>
            <a:ext cx="2133600" cy="365125"/>
          </a:xfrm>
        </p:spPr>
        <p:txBody>
          <a:bodyPr/>
          <a:lstStyle/>
          <a:p>
            <a:fld id="{72EC1214-2C7B-1846-91C7-D93747619575}" type="slidenum">
              <a:rPr lang="en-US" smtClean="0"/>
              <a:t>‹#›</a:t>
            </a:fld>
            <a:endParaRPr lang="en-US" dirty="0"/>
          </a:p>
        </p:txBody>
      </p:sp>
    </p:spTree>
    <p:extLst>
      <p:ext uri="{BB962C8B-B14F-4D97-AF65-F5344CB8AC3E}">
        <p14:creationId xmlns:p14="http://schemas.microsoft.com/office/powerpoint/2010/main" val="305472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mn-lt"/>
                <a:cs typeface="Arial"/>
              </a:rPr>
              <a:t>© 2014 Apigee Confidential – All Rights Reserved</a:t>
            </a:r>
            <a:endParaRPr lang="en-US" sz="900" dirty="0">
              <a:solidFill>
                <a:schemeClr val="accent2"/>
              </a:solidFill>
              <a:latin typeface="+mn-lt"/>
              <a:cs typeface="Arial"/>
            </a:endParaRPr>
          </a:p>
        </p:txBody>
      </p:sp>
      <p:sp>
        <p:nvSpPr>
          <p:cNvPr id="3" name="Text Placeholder 2"/>
          <p:cNvSpPr>
            <a:spLocks noGrp="1"/>
          </p:cNvSpPr>
          <p:nvPr>
            <p:ph type="body" sz="quarter" idx="10" hasCustomPrompt="1"/>
          </p:nvPr>
        </p:nvSpPr>
        <p:spPr>
          <a:xfrm>
            <a:off x="228600" y="1143000"/>
            <a:ext cx="8675688" cy="4879975"/>
          </a:xfrm>
        </p:spPr>
        <p:txBody>
          <a:bodyPr lIns="0"/>
          <a:lstStyle>
            <a:lvl1pPr marL="548640" indent="-274320">
              <a:lnSpc>
                <a:spcPts val="2200"/>
              </a:lnSpc>
              <a:spcBef>
                <a:spcPts val="800"/>
              </a:spcBef>
              <a:spcAft>
                <a:spcPts val="0"/>
              </a:spcAft>
              <a:buClr>
                <a:schemeClr val="tx2"/>
              </a:buClr>
              <a:defRPr sz="2000" b="0" i="0" baseline="0">
                <a:solidFill>
                  <a:schemeClr val="accent3"/>
                </a:solidFill>
                <a:latin typeface="+mn-lt"/>
                <a:cs typeface="Arial"/>
              </a:defRPr>
            </a:lvl1pPr>
            <a:lvl2pPr marL="822960" indent="-274320">
              <a:lnSpc>
                <a:spcPts val="2200"/>
              </a:lnSpc>
              <a:spcBef>
                <a:spcPts val="800"/>
              </a:spcBef>
              <a:spcAft>
                <a:spcPts val="0"/>
              </a:spcAft>
              <a:buClr>
                <a:schemeClr val="tx2"/>
              </a:buClr>
              <a:defRPr sz="1800" b="0" i="0">
                <a:solidFill>
                  <a:schemeClr val="accent3"/>
                </a:solidFill>
                <a:latin typeface="+mn-lt"/>
                <a:cs typeface="Arial"/>
              </a:defRPr>
            </a:lvl2pPr>
            <a:lvl3pPr marL="1097280" indent="-274320">
              <a:lnSpc>
                <a:spcPts val="2200"/>
              </a:lnSpc>
              <a:spcBef>
                <a:spcPts val="600"/>
              </a:spcBef>
              <a:spcAft>
                <a:spcPts val="0"/>
              </a:spcAft>
              <a:buClr>
                <a:schemeClr val="tx2"/>
              </a:buClr>
              <a:defRPr sz="1600" b="0" i="0">
                <a:solidFill>
                  <a:schemeClr val="accent3"/>
                </a:solidFill>
                <a:latin typeface="+mn-lt"/>
                <a:cs typeface="Arial"/>
              </a:defRPr>
            </a:lvl3pPr>
            <a:lvl4pPr marL="1371600" indent="-274320">
              <a:lnSpc>
                <a:spcPts val="2200"/>
              </a:lnSpc>
              <a:spcBef>
                <a:spcPts val="600"/>
              </a:spcBef>
              <a:spcAft>
                <a:spcPts val="0"/>
              </a:spcAft>
              <a:buClr>
                <a:schemeClr val="tx2"/>
              </a:buClr>
              <a:defRPr sz="1600" b="0" i="0">
                <a:solidFill>
                  <a:schemeClr val="accent3"/>
                </a:solidFill>
                <a:latin typeface="+mn-lt"/>
                <a:cs typeface="Helvetica Light"/>
              </a:defRPr>
            </a:lvl4pPr>
            <a:lvl5pPr marL="1645920" indent="-274320">
              <a:lnSpc>
                <a:spcPts val="2200"/>
              </a:lnSpc>
              <a:spcBef>
                <a:spcPts val="600"/>
              </a:spcBef>
              <a:spcAft>
                <a:spcPts val="0"/>
              </a:spcAft>
              <a:buClr>
                <a:schemeClr val="tx2"/>
              </a:buClr>
              <a:buFont typeface="Arial"/>
              <a:buChar char="•"/>
              <a:defRPr sz="1600" b="0" i="0">
                <a:solidFill>
                  <a:schemeClr val="accent3"/>
                </a:solidFill>
                <a:latin typeface="+mn-lt"/>
                <a:cs typeface="Helvetica Light"/>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1" name="Straight Connector 1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70688" y="6492875"/>
            <a:ext cx="2133600" cy="365125"/>
          </a:xfrm>
        </p:spPr>
        <p:txBody>
          <a:bodyPr/>
          <a:lstStyle/>
          <a:p>
            <a:fld id="{72EC1214-2C7B-1846-91C7-D93747619575}" type="slidenum">
              <a:rPr lang="en-US" smtClean="0"/>
              <a:t>‹#›</a:t>
            </a:fld>
            <a:endParaRPr lang="en-US" dirty="0"/>
          </a:p>
        </p:txBody>
      </p:sp>
    </p:spTree>
    <p:extLst>
      <p:ext uri="{BB962C8B-B14F-4D97-AF65-F5344CB8AC3E}">
        <p14:creationId xmlns:p14="http://schemas.microsoft.com/office/powerpoint/2010/main" val="4243787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mn-lt"/>
                <a:cs typeface="Arial"/>
              </a:rPr>
              <a:t>© 2014 Apigee Confidential – All Rights Reserved</a:t>
            </a:r>
            <a:endParaRPr lang="en-US" sz="900" dirty="0">
              <a:solidFill>
                <a:schemeClr val="accent2"/>
              </a:solidFill>
              <a:latin typeface="+mn-lt"/>
              <a:cs typeface="Arial"/>
            </a:endParaRPr>
          </a:p>
        </p:txBody>
      </p:sp>
      <p:sp>
        <p:nvSpPr>
          <p:cNvPr id="4" name="Text Placeholder 3"/>
          <p:cNvSpPr>
            <a:spLocks noGrp="1"/>
          </p:cNvSpPr>
          <p:nvPr>
            <p:ph type="body" sz="quarter" idx="10" hasCustomPrompt="1"/>
          </p:nvPr>
        </p:nvSpPr>
        <p:spPr>
          <a:xfrm>
            <a:off x="22860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12" name="Straight Connector 11"/>
          <p:cNvCxnSpPr/>
          <p:nvPr userDrawn="1"/>
        </p:nvCxnSpPr>
        <p:spPr>
          <a:xfrm>
            <a:off x="4572000" y="1234440"/>
            <a:ext cx="0" cy="5044439"/>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quarter" idx="12" hasCustomPrompt="1"/>
          </p:nvPr>
        </p:nvSpPr>
        <p:spPr>
          <a:xfrm>
            <a:off x="4798520" y="1143000"/>
            <a:ext cx="41148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22" name="TextBox 21"/>
          <p:cNvSpPr txBox="1"/>
          <p:nvPr/>
        </p:nvSpPr>
        <p:spPr>
          <a:xfrm>
            <a:off x="3765176" y="-508000"/>
            <a:ext cx="184666" cy="369332"/>
          </a:xfrm>
          <a:prstGeom prst="rect">
            <a:avLst/>
          </a:prstGeom>
          <a:noFill/>
        </p:spPr>
        <p:txBody>
          <a:bodyPr wrap="none" rtlCol="0">
            <a:spAutoFit/>
          </a:bodyPr>
          <a:lstStyle/>
          <a:p>
            <a:endParaRPr lang="en-US" dirty="0"/>
          </a:p>
        </p:txBody>
      </p:sp>
      <p:sp>
        <p:nvSpPr>
          <p:cNvPr id="28" name="TextBox 27"/>
          <p:cNvSpPr txBox="1"/>
          <p:nvPr/>
        </p:nvSpPr>
        <p:spPr>
          <a:xfrm>
            <a:off x="3765176" y="-508000"/>
            <a:ext cx="184666" cy="369332"/>
          </a:xfrm>
          <a:prstGeom prst="rect">
            <a:avLst/>
          </a:prstGeom>
          <a:noFill/>
        </p:spPr>
        <p:txBody>
          <a:bodyPr wrap="none" rtlCol="0">
            <a:spAutoFit/>
          </a:bodyPr>
          <a:lstStyle/>
          <a:p>
            <a:endParaRPr lang="en-US" dirty="0"/>
          </a:p>
        </p:txBody>
      </p:sp>
      <p:sp>
        <p:nvSpPr>
          <p:cNvPr id="34" name="TextBox 33"/>
          <p:cNvSpPr txBox="1"/>
          <p:nvPr userDrawn="1"/>
        </p:nvSpPr>
        <p:spPr>
          <a:xfrm>
            <a:off x="3765176" y="-508000"/>
            <a:ext cx="184666" cy="369332"/>
          </a:xfrm>
          <a:prstGeom prst="rect">
            <a:avLst/>
          </a:prstGeom>
          <a:noFill/>
        </p:spPr>
        <p:txBody>
          <a:bodyPr wrap="none" rtlCol="0">
            <a:spAutoFit/>
          </a:bodyPr>
          <a:lstStyle/>
          <a:p>
            <a:endParaRPr lang="en-US" dirty="0"/>
          </a:p>
        </p:txBody>
      </p:sp>
      <p:pic>
        <p:nvPicPr>
          <p:cNvPr id="19" name="Picture 1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1" name="Straight Connector 20"/>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3"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3" name="Text Placeholder 2"/>
          <p:cNvSpPr>
            <a:spLocks noGrp="1"/>
          </p:cNvSpPr>
          <p:nvPr>
            <p:ph type="body" sz="quarter" idx="14"/>
          </p:nvPr>
        </p:nvSpPr>
        <p:spPr>
          <a:xfrm>
            <a:off x="228600"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5" name="Text Placeholder 2"/>
          <p:cNvSpPr>
            <a:spLocks noGrp="1"/>
          </p:cNvSpPr>
          <p:nvPr>
            <p:ph type="body" sz="quarter" idx="15"/>
          </p:nvPr>
        </p:nvSpPr>
        <p:spPr>
          <a:xfrm>
            <a:off x="4812032" y="1646238"/>
            <a:ext cx="4114800" cy="4572000"/>
          </a:xfrm>
        </p:spPr>
        <p:txBody>
          <a:bodyPr/>
          <a:lstStyle>
            <a:lvl1pPr marL="285750" marR="0" indent="-285750" algn="l" defTabSz="457200" rtl="0" eaLnBrk="1" fontAlgn="auto" latinLnBrk="0" hangingPunct="1">
              <a:lnSpc>
                <a:spcPct val="110000"/>
              </a:lnSpc>
              <a:spcBef>
                <a:spcPts val="0"/>
              </a:spcBef>
              <a:spcAft>
                <a:spcPts val="600"/>
              </a:spcAft>
              <a:buClr>
                <a:schemeClr val="tx2"/>
              </a:buClr>
              <a:buSzTx/>
              <a:buFont typeface="Arial"/>
              <a:buChar char="•"/>
              <a:tabLst/>
              <a:defRPr sz="1800" b="0" baseline="0"/>
            </a:lvl1pPr>
            <a:lvl2pPr>
              <a:lnSpc>
                <a:spcPct val="110000"/>
              </a:lnSpc>
              <a:spcBef>
                <a:spcPts val="0"/>
              </a:spcBef>
              <a:spcAft>
                <a:spcPts val="600"/>
              </a:spcAft>
              <a:defRPr sz="1600"/>
            </a:lvl2pPr>
            <a:lvl3pPr>
              <a:lnSpc>
                <a:spcPct val="11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p:txBody>
      </p:sp>
      <p:sp>
        <p:nvSpPr>
          <p:cNvPr id="2" name="Slide Number Placeholder 1"/>
          <p:cNvSpPr>
            <a:spLocks noGrp="1"/>
          </p:cNvSpPr>
          <p:nvPr>
            <p:ph type="sldNum" sz="quarter" idx="16"/>
          </p:nvPr>
        </p:nvSpPr>
        <p:spPr>
          <a:xfrm>
            <a:off x="6750480" y="6491969"/>
            <a:ext cx="2133600" cy="365125"/>
          </a:xfrm>
        </p:spPr>
        <p:txBody>
          <a:bodyPr/>
          <a:lstStyle/>
          <a:p>
            <a:fld id="{72EC1214-2C7B-1846-91C7-D93747619575}" type="slidenum">
              <a:rPr lang="en-US" smtClean="0"/>
              <a:t>‹#›</a:t>
            </a:fld>
            <a:endParaRPr lang="en-US" dirty="0"/>
          </a:p>
        </p:txBody>
      </p:sp>
    </p:spTree>
    <p:extLst>
      <p:ext uri="{BB962C8B-B14F-4D97-AF65-F5344CB8AC3E}">
        <p14:creationId xmlns:p14="http://schemas.microsoft.com/office/powerpoint/2010/main" val="428419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 Bullet">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mn-lt"/>
                <a:cs typeface="Arial"/>
              </a:rPr>
              <a:t>© 2014 Apigee Confidential – All Rights Reserved</a:t>
            </a:r>
            <a:endParaRPr lang="en-US" sz="900" dirty="0">
              <a:solidFill>
                <a:schemeClr val="accent2"/>
              </a:solidFill>
              <a:latin typeface="+mn-lt"/>
              <a:cs typeface="Arial"/>
            </a:endParaRPr>
          </a:p>
        </p:txBody>
      </p:sp>
      <p:sp>
        <p:nvSpPr>
          <p:cNvPr id="4" name="Text Placeholder 3"/>
          <p:cNvSpPr>
            <a:spLocks noGrp="1"/>
          </p:cNvSpPr>
          <p:nvPr>
            <p:ph type="body" sz="quarter" idx="10" hasCustomPrompt="1"/>
          </p:nvPr>
        </p:nvSpPr>
        <p:spPr>
          <a:xfrm>
            <a:off x="2286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13" name="Text Placeholder 3"/>
          <p:cNvSpPr>
            <a:spLocks noGrp="1"/>
          </p:cNvSpPr>
          <p:nvPr>
            <p:ph type="body" sz="quarter" idx="14" hasCustomPrompt="1"/>
          </p:nvPr>
        </p:nvSpPr>
        <p:spPr>
          <a:xfrm>
            <a:off x="32004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sp>
        <p:nvSpPr>
          <p:cNvPr id="20" name="TextBox 19"/>
          <p:cNvSpPr txBox="1"/>
          <p:nvPr/>
        </p:nvSpPr>
        <p:spPr>
          <a:xfrm>
            <a:off x="3765176" y="-508000"/>
            <a:ext cx="184666" cy="369332"/>
          </a:xfrm>
          <a:prstGeom prst="rect">
            <a:avLst/>
          </a:prstGeom>
          <a:noFill/>
        </p:spPr>
        <p:txBody>
          <a:bodyPr wrap="none" rtlCol="0">
            <a:spAutoFit/>
          </a:bodyPr>
          <a:lstStyle/>
          <a:p>
            <a:endParaRPr lang="en-US" dirty="0"/>
          </a:p>
        </p:txBody>
      </p:sp>
      <p:sp>
        <p:nvSpPr>
          <p:cNvPr id="18" name="Text Placeholder 3"/>
          <p:cNvSpPr>
            <a:spLocks noGrp="1"/>
          </p:cNvSpPr>
          <p:nvPr>
            <p:ph type="body" sz="quarter" idx="16" hasCustomPrompt="1"/>
          </p:nvPr>
        </p:nvSpPr>
        <p:spPr>
          <a:xfrm>
            <a:off x="6172200" y="1143000"/>
            <a:ext cx="2743200" cy="411479"/>
          </a:xfrm>
        </p:spPr>
        <p:txBody>
          <a:bodyPr>
            <a:noAutofit/>
          </a:bodyPr>
          <a:lstStyle>
            <a:lvl1pPr marL="0" indent="0">
              <a:buNone/>
              <a:defRPr sz="2000" b="0" i="0">
                <a:solidFill>
                  <a:schemeClr val="tx2"/>
                </a:solidFill>
                <a:latin typeface="+mn-lt"/>
                <a:cs typeface="Helvetica Light"/>
              </a:defRPr>
            </a:lvl1pPr>
            <a:lvl2pPr marL="457200" indent="0">
              <a:buNone/>
              <a:defRPr/>
            </a:lvl2pPr>
            <a:lvl3pPr marL="914400" indent="0">
              <a:buNone/>
              <a:defRPr/>
            </a:lvl3pPr>
            <a:lvl4pPr marL="1371600" indent="0">
              <a:buFont typeface="Arial"/>
              <a:buNone/>
              <a:defRPr/>
            </a:lvl4pPr>
            <a:lvl5pPr marL="1828800" indent="0">
              <a:buNone/>
              <a:defRPr/>
            </a:lvl5pPr>
          </a:lstStyle>
          <a:p>
            <a:pPr lvl="0"/>
            <a:r>
              <a:rPr lang="en-US" dirty="0" smtClean="0"/>
              <a:t>Subtitle</a:t>
            </a:r>
            <a:endParaRPr lang="en-US" dirty="0"/>
          </a:p>
        </p:txBody>
      </p:sp>
      <p:cxnSp>
        <p:nvCxnSpPr>
          <p:cNvPr id="23" name="Straight Connector 22"/>
          <p:cNvCxnSpPr/>
          <p:nvPr userDrawn="1"/>
        </p:nvCxnSpPr>
        <p:spPr>
          <a:xfrm>
            <a:off x="6058920"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65176" y="-508000"/>
            <a:ext cx="184666" cy="369332"/>
          </a:xfrm>
          <a:prstGeom prst="rect">
            <a:avLst/>
          </a:prstGeom>
          <a:noFill/>
        </p:spPr>
        <p:txBody>
          <a:bodyPr wrap="none" rtlCol="0">
            <a:spAutoFit/>
          </a:bodyPr>
          <a:lstStyle/>
          <a:p>
            <a:endParaRPr lang="en-US" dirty="0"/>
          </a:p>
        </p:txBody>
      </p:sp>
      <p:sp>
        <p:nvSpPr>
          <p:cNvPr id="31" name="TextBox 30"/>
          <p:cNvSpPr txBox="1"/>
          <p:nvPr/>
        </p:nvSpPr>
        <p:spPr>
          <a:xfrm>
            <a:off x="3765176" y="-508000"/>
            <a:ext cx="184666" cy="369332"/>
          </a:xfrm>
          <a:prstGeom prst="rect">
            <a:avLst/>
          </a:prstGeom>
          <a:noFill/>
        </p:spPr>
        <p:txBody>
          <a:bodyPr wrap="none" rtlCol="0">
            <a:spAutoFit/>
          </a:bodyPr>
          <a:lstStyle/>
          <a:p>
            <a:endParaRPr lang="en-US" dirty="0"/>
          </a:p>
        </p:txBody>
      </p:sp>
      <p:sp>
        <p:nvSpPr>
          <p:cNvPr id="38" name="TextBox 37"/>
          <p:cNvSpPr txBox="1"/>
          <p:nvPr userDrawn="1"/>
        </p:nvSpPr>
        <p:spPr>
          <a:xfrm>
            <a:off x="3765176" y="-508000"/>
            <a:ext cx="184666" cy="369332"/>
          </a:xfrm>
          <a:prstGeom prst="rect">
            <a:avLst/>
          </a:prstGeom>
          <a:noFill/>
        </p:spPr>
        <p:txBody>
          <a:bodyPr wrap="none" rtlCol="0">
            <a:spAutoFit/>
          </a:bodyPr>
          <a:lstStyle/>
          <a:p>
            <a:endParaRPr lang="en-US" dirty="0"/>
          </a:p>
        </p:txBody>
      </p:sp>
      <p:cxnSp>
        <p:nvCxnSpPr>
          <p:cNvPr id="39" name="Straight Connector 38"/>
          <p:cNvCxnSpPr/>
          <p:nvPr userDrawn="1"/>
        </p:nvCxnSpPr>
        <p:spPr>
          <a:xfrm>
            <a:off x="3082344" y="1216152"/>
            <a:ext cx="0" cy="494690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2" name="Picture 21"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25" name="Straight Connector 24"/>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8" name="Text Placeholder 2"/>
          <p:cNvSpPr>
            <a:spLocks noGrp="1"/>
          </p:cNvSpPr>
          <p:nvPr>
            <p:ph type="body" sz="quarter" idx="20"/>
          </p:nvPr>
        </p:nvSpPr>
        <p:spPr>
          <a:xfrm>
            <a:off x="61722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9" name="Text Placeholder 2"/>
          <p:cNvSpPr>
            <a:spLocks noGrp="1"/>
          </p:cNvSpPr>
          <p:nvPr>
            <p:ph type="body" sz="quarter" idx="21"/>
          </p:nvPr>
        </p:nvSpPr>
        <p:spPr>
          <a:xfrm>
            <a:off x="32004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30" name="Text Placeholder 2"/>
          <p:cNvSpPr>
            <a:spLocks noGrp="1"/>
          </p:cNvSpPr>
          <p:nvPr>
            <p:ph type="body" sz="quarter" idx="22"/>
          </p:nvPr>
        </p:nvSpPr>
        <p:spPr>
          <a:xfrm>
            <a:off x="228600" y="1645921"/>
            <a:ext cx="2743200" cy="4572318"/>
          </a:xfrm>
        </p:spPr>
        <p:txBody>
          <a:bodyPr/>
          <a:lstStyle>
            <a:lvl1pPr>
              <a:spcBef>
                <a:spcPts val="800"/>
              </a:spcBef>
              <a:defRPr sz="1600" b="0"/>
            </a:lvl1pPr>
            <a:lvl2pPr>
              <a:defRPr sz="1400"/>
            </a:lvl2pPr>
          </a:lstStyle>
          <a:p>
            <a:pPr lvl="0"/>
            <a:r>
              <a:rPr lang="en-US" smtClean="0"/>
              <a:t>Click to edit Master text styles</a:t>
            </a:r>
          </a:p>
          <a:p>
            <a:pPr lvl="1"/>
            <a:r>
              <a:rPr lang="en-US" smtClean="0"/>
              <a:t>Second level</a:t>
            </a:r>
          </a:p>
        </p:txBody>
      </p:sp>
      <p:sp>
        <p:nvSpPr>
          <p:cNvPr id="2" name="Slide Number Placeholder 1"/>
          <p:cNvSpPr>
            <a:spLocks noGrp="1"/>
          </p:cNvSpPr>
          <p:nvPr>
            <p:ph type="sldNum" sz="quarter" idx="23"/>
          </p:nvPr>
        </p:nvSpPr>
        <p:spPr>
          <a:xfrm>
            <a:off x="6775140" y="6504298"/>
            <a:ext cx="2133600" cy="365125"/>
          </a:xfrm>
        </p:spPr>
        <p:txBody>
          <a:bodyPr/>
          <a:lstStyle/>
          <a:p>
            <a:fld id="{72EC1214-2C7B-1846-91C7-D93747619575}" type="slidenum">
              <a:rPr lang="en-US" smtClean="0"/>
              <a:t>‹#›</a:t>
            </a:fld>
            <a:endParaRPr lang="en-US" dirty="0"/>
          </a:p>
        </p:txBody>
      </p:sp>
    </p:spTree>
    <p:extLst>
      <p:ext uri="{BB962C8B-B14F-4D97-AF65-F5344CB8AC3E}">
        <p14:creationId xmlns:p14="http://schemas.microsoft.com/office/powerpoint/2010/main" val="304471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Rectangle 4"/>
          <p:cNvSpPr/>
          <p:nvPr userDrawn="1"/>
        </p:nvSpPr>
        <p:spPr>
          <a:xfrm>
            <a:off x="0" y="6556248"/>
            <a:ext cx="91440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p:nvSpPr>
        <p:spPr>
          <a:xfrm>
            <a:off x="194436" y="6556248"/>
            <a:ext cx="5825364"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mn-lt"/>
                <a:cs typeface="Arial"/>
              </a:rPr>
              <a:t>© 2014 Apigee Confidential – All Rights Reserved</a:t>
            </a:r>
            <a:endParaRPr lang="en-US" sz="900" dirty="0">
              <a:solidFill>
                <a:schemeClr val="accent2"/>
              </a:solidFill>
              <a:latin typeface="+mn-lt"/>
              <a:cs typeface="Arial"/>
            </a:endParaRPr>
          </a:p>
        </p:txBody>
      </p:sp>
      <p:sp>
        <p:nvSpPr>
          <p:cNvPr id="18" name="Table Placeholder 17"/>
          <p:cNvSpPr>
            <a:spLocks noGrp="1"/>
          </p:cNvSpPr>
          <p:nvPr>
            <p:ph type="tbl" sz="quarter" idx="10"/>
          </p:nvPr>
        </p:nvSpPr>
        <p:spPr>
          <a:xfrm>
            <a:off x="228600" y="1325880"/>
            <a:ext cx="8522208" cy="4572000"/>
          </a:xfrm>
        </p:spPr>
        <p:txBody>
          <a:bodyPr/>
          <a:lstStyle>
            <a:lvl1pPr marL="0" indent="0">
              <a:buNone/>
              <a:defRPr/>
            </a:lvl1pPr>
          </a:lstStyle>
          <a:p>
            <a:r>
              <a:rPr lang="en-US" dirty="0" smtClean="0"/>
              <a:t>Click icon to add table</a:t>
            </a:r>
            <a:endParaRPr lang="en-US" dirty="0"/>
          </a:p>
        </p:txBody>
      </p:sp>
      <p:pic>
        <p:nvPicPr>
          <p:cNvPr id="9" name="Picture 8"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13" name="Straight Connector 12"/>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itle 9"/>
          <p:cNvSpPr>
            <a:spLocks noGrp="1"/>
          </p:cNvSpPr>
          <p:nvPr>
            <p:ph type="title" hasCustomPrompt="1"/>
          </p:nvPr>
        </p:nvSpPr>
        <p:spPr>
          <a:xfrm>
            <a:off x="228600" y="444760"/>
            <a:ext cx="6756400"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1"/>
          </p:nvPr>
        </p:nvSpPr>
        <p:spPr>
          <a:xfrm>
            <a:off x="6750480" y="6491969"/>
            <a:ext cx="2133600" cy="365125"/>
          </a:xfrm>
        </p:spPr>
        <p:txBody>
          <a:bodyPr/>
          <a:lstStyle/>
          <a:p>
            <a:fld id="{72EC1214-2C7B-1846-91C7-D93747619575}" type="slidenum">
              <a:rPr lang="en-US" smtClean="0"/>
              <a:t>‹#›</a:t>
            </a:fld>
            <a:endParaRPr lang="en-US" dirty="0"/>
          </a:p>
        </p:txBody>
      </p:sp>
    </p:spTree>
    <p:extLst>
      <p:ext uri="{BB962C8B-B14F-4D97-AF65-F5344CB8AC3E}">
        <p14:creationId xmlns:p14="http://schemas.microsoft.com/office/powerpoint/2010/main" val="48666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Thankyou_ar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40006" cy="6937579"/>
          </a:xfrm>
          <a:prstGeom prst="rect">
            <a:avLst/>
          </a:prstGeom>
        </p:spPr>
      </p:pic>
      <p:sp>
        <p:nvSpPr>
          <p:cNvPr id="7" name="Title 1"/>
          <p:cNvSpPr txBox="1">
            <a:spLocks/>
          </p:cNvSpPr>
          <p:nvPr userDrawn="1"/>
        </p:nvSpPr>
        <p:spPr>
          <a:xfrm>
            <a:off x="228600" y="228600"/>
            <a:ext cx="8229600" cy="1143000"/>
          </a:xfrm>
          <a:prstGeom prst="rect">
            <a:avLst/>
          </a:prstGeom>
        </p:spPr>
        <p:txBody>
          <a:bodyPr/>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4700" dirty="0" smtClean="0">
                <a:solidFill>
                  <a:schemeClr val="bg1"/>
                </a:solidFill>
                <a:latin typeface="+mj-lt"/>
              </a:rPr>
              <a:t>Thank</a:t>
            </a:r>
            <a:r>
              <a:rPr lang="en-US" sz="4700" baseline="0" dirty="0" smtClean="0">
                <a:solidFill>
                  <a:schemeClr val="bg1"/>
                </a:solidFill>
                <a:latin typeface="+mj-lt"/>
              </a:rPr>
              <a:t> you</a:t>
            </a:r>
            <a:endParaRPr lang="en-US" sz="4700" dirty="0">
              <a:solidFill>
                <a:schemeClr val="bg1"/>
              </a:solidFill>
              <a:latin typeface="+mj-lt"/>
            </a:endParaRPr>
          </a:p>
        </p:txBody>
      </p:sp>
      <p:sp>
        <p:nvSpPr>
          <p:cNvPr id="12" name="Text Placeholder 11"/>
          <p:cNvSpPr>
            <a:spLocks noGrp="1"/>
          </p:cNvSpPr>
          <p:nvPr>
            <p:ph type="body" sz="quarter" idx="11" hasCustomPrompt="1"/>
          </p:nvPr>
        </p:nvSpPr>
        <p:spPr>
          <a:xfrm>
            <a:off x="228600" y="6323233"/>
            <a:ext cx="2136325" cy="364293"/>
          </a:xfrm>
        </p:spPr>
        <p:txBody>
          <a:bodyPr>
            <a:noAutofit/>
          </a:bodyPr>
          <a:lstStyle>
            <a:lvl1pPr marL="0" indent="0">
              <a:buNone/>
              <a:defRPr sz="1100" b="1" i="0">
                <a:solidFill>
                  <a:schemeClr val="bg1"/>
                </a:solidFill>
                <a:latin typeface="+mj-lt"/>
                <a:cs typeface="Arial"/>
              </a:defRPr>
            </a:lvl1pPr>
            <a:lvl2pPr marL="457200" indent="0">
              <a:buNone/>
              <a:defRPr sz="800">
                <a:latin typeface="Helvetica"/>
                <a:cs typeface="Helvetica"/>
              </a:defRPr>
            </a:lvl2pPr>
            <a:lvl3pPr marL="914400" indent="0">
              <a:buNone/>
              <a:defRPr sz="800">
                <a:latin typeface="Helvetica"/>
                <a:cs typeface="Helvetica"/>
              </a:defRPr>
            </a:lvl3pPr>
            <a:lvl4pPr marL="1371600" indent="0">
              <a:buNone/>
              <a:defRPr sz="800">
                <a:latin typeface="Helvetica"/>
                <a:cs typeface="Helvetica"/>
              </a:defRPr>
            </a:lvl4pPr>
            <a:lvl5pPr marL="1828800" indent="0">
              <a:buNone/>
              <a:defRPr sz="800">
                <a:latin typeface="Helvetica"/>
                <a:cs typeface="Helvetica"/>
              </a:defRPr>
            </a:lvl5pPr>
          </a:lstStyle>
          <a:p>
            <a:pPr lvl="0"/>
            <a:r>
              <a:rPr lang="en-US" dirty="0" smtClean="0"/>
              <a:t>Date</a:t>
            </a:r>
            <a:endParaRPr lang="en-US" dirty="0"/>
          </a:p>
        </p:txBody>
      </p:sp>
    </p:spTree>
    <p:extLst>
      <p:ext uri="{BB962C8B-B14F-4D97-AF65-F5344CB8AC3E}">
        <p14:creationId xmlns:p14="http://schemas.microsoft.com/office/powerpoint/2010/main" val="133338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8"/>
        <p:cNvGrpSpPr/>
        <p:nvPr/>
      </p:nvGrpSpPr>
      <p:grpSpPr>
        <a:xfrm>
          <a:off x="0" y="0"/>
          <a:ext cx="0" cy="0"/>
          <a:chOff x="0" y="0"/>
          <a:chExt cx="0" cy="0"/>
        </a:xfrm>
      </p:grpSpPr>
      <p:sp>
        <p:nvSpPr>
          <p:cNvPr id="29" name="Shape 29"/>
          <p:cNvSpPr/>
          <p:nvPr/>
        </p:nvSpPr>
        <p:spPr>
          <a:xfrm>
            <a:off x="0" y="6556247"/>
            <a:ext cx="9144000" cy="301752"/>
          </a:xfrm>
          <a:prstGeom prst="rect">
            <a:avLst/>
          </a:prstGeom>
          <a:solidFill>
            <a:schemeClr val="lt2"/>
          </a:solidFill>
          <a:ln w="9525" cap="flat">
            <a:solidFill>
              <a:srgbClr val="F1F1F1"/>
            </a:solidFill>
            <a:prstDash val="solid"/>
            <a:round/>
            <a:headEnd type="none" w="med" len="med"/>
            <a:tailEnd type="none" w="med" len="med"/>
          </a:ln>
        </p:spPr>
        <p:txBody>
          <a:bodyPr lIns="91425" tIns="45700" rIns="91425" bIns="45700" anchor="ctr" anchorCtr="0">
            <a:noAutofit/>
          </a:bodyPr>
          <a:lstStyle/>
          <a:p>
            <a:endParaRPr/>
          </a:p>
        </p:txBody>
      </p:sp>
      <p:sp>
        <p:nvSpPr>
          <p:cNvPr id="30" name="Shape 30"/>
          <p:cNvSpPr txBox="1"/>
          <p:nvPr/>
        </p:nvSpPr>
        <p:spPr>
          <a:xfrm>
            <a:off x="194435" y="6556247"/>
            <a:ext cx="5825363" cy="301752"/>
          </a:xfrm>
          <a:prstGeom prst="rect">
            <a:avLst/>
          </a:prstGeom>
          <a:noFill/>
          <a:ln>
            <a:noFill/>
          </a:ln>
        </p:spPr>
        <p:txBody>
          <a:bodyPr lIns="91425" tIns="45700" rIns="91425" bIns="45700" anchor="ctr" anchorCtr="0">
            <a:noAutofit/>
          </a:bodyPr>
          <a:lstStyle/>
          <a:p>
            <a:pPr marL="0" marR="0" lvl="0" indent="0" algn="l" rtl="0">
              <a:buSzPct val="25000"/>
              <a:buNone/>
            </a:pPr>
            <a:r>
              <a:rPr lang="en-US" sz="900" b="0" i="0" u="none" strike="noStrike" cap="none" baseline="0" dirty="0">
                <a:solidFill>
                  <a:schemeClr val="accent2"/>
                </a:solidFill>
                <a:latin typeface="Arial"/>
                <a:ea typeface="Arial"/>
                <a:cs typeface="Arial"/>
                <a:sym typeface="Arial"/>
              </a:rPr>
              <a:t>© </a:t>
            </a:r>
            <a:r>
              <a:rPr lang="en-US" sz="900" b="0" i="0" u="none" strike="noStrike" cap="none" baseline="0" dirty="0" smtClean="0">
                <a:solidFill>
                  <a:schemeClr val="accent2"/>
                </a:solidFill>
                <a:latin typeface="Arial"/>
                <a:ea typeface="Arial"/>
                <a:cs typeface="Arial"/>
                <a:sym typeface="Arial"/>
              </a:rPr>
              <a:t>2014 </a:t>
            </a:r>
            <a:r>
              <a:rPr lang="en-US" sz="900" b="0" i="0" u="none" strike="noStrike" cap="none" baseline="0" dirty="0">
                <a:solidFill>
                  <a:schemeClr val="accent2"/>
                </a:solidFill>
                <a:latin typeface="Arial"/>
                <a:ea typeface="Arial"/>
                <a:cs typeface="Arial"/>
                <a:sym typeface="Arial"/>
              </a:rPr>
              <a:t>Apigee Confidential – All Rights Reserved</a:t>
            </a:r>
          </a:p>
        </p:txBody>
      </p:sp>
      <p:sp>
        <p:nvSpPr>
          <p:cNvPr id="31" name="Shape 31"/>
          <p:cNvSpPr txBox="1">
            <a:spLocks noGrp="1"/>
          </p:cNvSpPr>
          <p:nvPr>
            <p:ph type="body" idx="1"/>
          </p:nvPr>
        </p:nvSpPr>
        <p:spPr>
          <a:xfrm>
            <a:off x="228600" y="1143000"/>
            <a:ext cx="8675688" cy="4879974"/>
          </a:xfrm>
          <a:prstGeom prst="rect">
            <a:avLst/>
          </a:prstGeom>
          <a:noFill/>
          <a:ln>
            <a:noFill/>
          </a:ln>
        </p:spPr>
        <p:txBody>
          <a:bodyPr lIns="91425" tIns="91425" rIns="91425" bIns="91425" anchor="t" anchorCtr="0"/>
          <a:lstStyle>
            <a:lvl1pPr marL="548640" indent="-281940" rtl="0">
              <a:lnSpc>
                <a:spcPct val="110000"/>
              </a:lnSpc>
              <a:spcBef>
                <a:spcPts val="800"/>
              </a:spcBef>
              <a:spcAft>
                <a:spcPts val="0"/>
              </a:spcAft>
              <a:defRPr sz="2000" b="0" i="0" baseline="0">
                <a:solidFill>
                  <a:schemeClr val="accent3"/>
                </a:solidFill>
                <a:latin typeface="Arial"/>
                <a:ea typeface="Arial"/>
                <a:cs typeface="Arial"/>
                <a:sym typeface="Arial"/>
              </a:defRPr>
            </a:lvl1pPr>
            <a:lvl2pPr marL="822960" indent="-276860" rtl="0">
              <a:lnSpc>
                <a:spcPct val="122222"/>
              </a:lnSpc>
              <a:spcBef>
                <a:spcPts val="800"/>
              </a:spcBef>
              <a:spcAft>
                <a:spcPts val="0"/>
              </a:spcAft>
              <a:defRPr sz="1800" b="0" i="0">
                <a:solidFill>
                  <a:schemeClr val="accent3"/>
                </a:solidFill>
                <a:latin typeface="Arial"/>
                <a:ea typeface="Arial"/>
                <a:cs typeface="Arial"/>
                <a:sym typeface="Arial"/>
              </a:defRPr>
            </a:lvl2pPr>
            <a:lvl3pPr marL="1097280" indent="-284480" rtl="0">
              <a:lnSpc>
                <a:spcPct val="137500"/>
              </a:lnSpc>
              <a:spcBef>
                <a:spcPts val="600"/>
              </a:spcBef>
              <a:spcAft>
                <a:spcPts val="0"/>
              </a:spcAft>
              <a:defRPr sz="1600" b="0" i="0">
                <a:solidFill>
                  <a:schemeClr val="accent3"/>
                </a:solidFill>
                <a:latin typeface="Arial"/>
                <a:ea typeface="Arial"/>
                <a:cs typeface="Arial"/>
                <a:sym typeface="Arial"/>
              </a:defRPr>
            </a:lvl3pPr>
            <a:lvl4pPr marL="1371600" indent="-279400" rtl="0">
              <a:lnSpc>
                <a:spcPct val="137500"/>
              </a:lnSpc>
              <a:spcBef>
                <a:spcPts val="600"/>
              </a:spcBef>
              <a:spcAft>
                <a:spcPts val="0"/>
              </a:spcAft>
              <a:defRPr sz="1600" b="0" i="0">
                <a:solidFill>
                  <a:schemeClr val="accent3"/>
                </a:solidFill>
                <a:latin typeface="Arial"/>
                <a:ea typeface="Arial"/>
                <a:cs typeface="Arial"/>
                <a:sym typeface="Arial"/>
              </a:defRPr>
            </a:lvl4pPr>
            <a:lvl5pPr marL="1645920" indent="-213995" rtl="0">
              <a:lnSpc>
                <a:spcPct val="137500"/>
              </a:lnSpc>
              <a:spcBef>
                <a:spcPts val="600"/>
              </a:spcBef>
              <a:spcAft>
                <a:spcPts val="0"/>
              </a:spcAft>
              <a:buClr>
                <a:schemeClr val="dk2"/>
              </a:buClr>
              <a:buFont typeface="Arial"/>
              <a:buChar char="•"/>
              <a:defRPr sz="1600" b="0" i="0">
                <a:solidFill>
                  <a:schemeClr val="accent3"/>
                </a:solidFill>
                <a:latin typeface="Arial"/>
                <a:ea typeface="Arial"/>
                <a:cs typeface="Arial"/>
                <a:sym typeface="Arial"/>
              </a:defRPr>
            </a:lvl5pPr>
            <a:lvl6pPr rtl="0">
              <a:defRPr/>
            </a:lvl6pPr>
            <a:lvl7pPr rtl="0">
              <a:defRPr/>
            </a:lvl7pPr>
            <a:lvl8pPr rtl="0">
              <a:defRPr/>
            </a:lvl8pPr>
            <a:lvl9pPr rtl="0">
              <a:defRPr/>
            </a:lvl9pPr>
          </a:lstStyle>
          <a:p>
            <a:pPr lvl="0"/>
            <a:r>
              <a:rPr lang="en-US" dirty="0" smtClean="0"/>
              <a:t>Click to edit Master text styles</a:t>
            </a:r>
          </a:p>
        </p:txBody>
      </p:sp>
      <p:sp>
        <p:nvSpPr>
          <p:cNvPr id="32" name="Shape 32"/>
          <p:cNvSpPr/>
          <p:nvPr/>
        </p:nvSpPr>
        <p:spPr>
          <a:xfrm>
            <a:off x="0" y="-7298"/>
            <a:ext cx="9144000" cy="895966"/>
          </a:xfrm>
          <a:prstGeom prst="rect">
            <a:avLst/>
          </a:prstGeom>
          <a:blipFill>
            <a:blip r:embed="rId2"/>
            <a:stretch>
              <a:fillRect/>
            </a:stretch>
          </a:blipFill>
        </p:spPr>
      </p:sp>
      <p:cxnSp>
        <p:nvCxnSpPr>
          <p:cNvPr id="33" name="Shape 33"/>
          <p:cNvCxnSpPr/>
          <p:nvPr/>
        </p:nvCxnSpPr>
        <p:spPr>
          <a:xfrm>
            <a:off x="0" y="895966"/>
            <a:ext cx="9144000" cy="0"/>
          </a:xfrm>
          <a:prstGeom prst="straightConnector1">
            <a:avLst/>
          </a:prstGeom>
          <a:noFill/>
          <a:ln w="25400" cap="flat">
            <a:solidFill>
              <a:schemeClr val="dk2"/>
            </a:solidFill>
            <a:prstDash val="solid"/>
            <a:round/>
            <a:headEnd type="none" w="med" len="med"/>
            <a:tailEnd type="none" w="med" len="med"/>
          </a:ln>
        </p:spPr>
      </p:cxnSp>
      <p:sp>
        <p:nvSpPr>
          <p:cNvPr id="34" name="Shape 34"/>
          <p:cNvSpPr txBox="1">
            <a:spLocks noGrp="1"/>
          </p:cNvSpPr>
          <p:nvPr>
            <p:ph type="title"/>
          </p:nvPr>
        </p:nvSpPr>
        <p:spPr>
          <a:xfrm>
            <a:off x="228600" y="444760"/>
            <a:ext cx="6756400" cy="365839"/>
          </a:xfrm>
          <a:prstGeom prst="rect">
            <a:avLst/>
          </a:prstGeom>
          <a:noFill/>
          <a:ln>
            <a:noFill/>
          </a:ln>
        </p:spPr>
        <p:txBody>
          <a:bodyPr lIns="91425" tIns="91425" rIns="91425" bIns="91425" anchor="t" anchorCtr="0"/>
          <a:lstStyle>
            <a:lvl1pPr algn="l" rtl="0">
              <a:defRPr sz="2200" b="1" i="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35" name="Shape 35"/>
          <p:cNvSpPr txBox="1">
            <a:spLocks noGrp="1"/>
          </p:cNvSpPr>
          <p:nvPr>
            <p:ph type="sldNum" idx="12"/>
          </p:nvPr>
        </p:nvSpPr>
        <p:spPr>
          <a:xfrm>
            <a:off x="6770688" y="6492875"/>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B8B8B8"/>
                </a:solidFill>
                <a:latin typeface="Arial"/>
                <a:ea typeface="Arial"/>
                <a:cs typeface="Arial"/>
                <a:sym typeface="Arial"/>
              </a:defRPr>
            </a:lvl1pPr>
            <a:lvl2pPr marL="457200" marR="0" indent="0" algn="l" rtl="0">
              <a:defRPr sz="1800" b="0" i="0" u="none" strike="noStrike" cap="none" baseline="0">
                <a:solidFill>
                  <a:schemeClr val="dk1"/>
                </a:solidFill>
                <a:latin typeface="Arial"/>
                <a:ea typeface="Arial"/>
                <a:cs typeface="Arial"/>
                <a:sym typeface="Arial"/>
              </a:defRPr>
            </a:lvl2pPr>
            <a:lvl3pPr marL="914400" marR="0" indent="0" algn="l" rtl="0">
              <a:defRPr sz="1800" b="0" i="0" u="none" strike="noStrike" cap="none" baseline="0">
                <a:solidFill>
                  <a:schemeClr val="dk1"/>
                </a:solidFill>
                <a:latin typeface="Arial"/>
                <a:ea typeface="Arial"/>
                <a:cs typeface="Arial"/>
                <a:sym typeface="Arial"/>
              </a:defRPr>
            </a:lvl3pPr>
            <a:lvl4pPr marL="1371600" marR="0" indent="0" algn="l" rtl="0">
              <a:defRPr sz="1800" b="0" i="0" u="none" strike="noStrike" cap="none" baseline="0">
                <a:solidFill>
                  <a:schemeClr val="dk1"/>
                </a:solidFill>
                <a:latin typeface="Arial"/>
                <a:ea typeface="Arial"/>
                <a:cs typeface="Arial"/>
                <a:sym typeface="Arial"/>
              </a:defRPr>
            </a:lvl4pPr>
            <a:lvl5pPr marL="1828800" marR="0" indent="0" algn="l" rtl="0">
              <a:defRPr sz="1800" b="0" i="0" u="none" strike="noStrike" cap="none" baseline="0">
                <a:solidFill>
                  <a:schemeClr val="dk1"/>
                </a:solidFill>
                <a:latin typeface="Arial"/>
                <a:ea typeface="Arial"/>
                <a:cs typeface="Arial"/>
                <a:sym typeface="Arial"/>
              </a:defRPr>
            </a:lvl5pPr>
            <a:lvl6pPr marL="2286000" marR="0" indent="0" algn="l" rtl="0">
              <a:defRPr sz="1800" b="0" i="0" u="none" strike="noStrike" cap="none" baseline="0">
                <a:solidFill>
                  <a:schemeClr val="dk1"/>
                </a:solidFill>
                <a:latin typeface="Arial"/>
                <a:ea typeface="Arial"/>
                <a:cs typeface="Arial"/>
                <a:sym typeface="Arial"/>
              </a:defRPr>
            </a:lvl6pPr>
            <a:lvl7pPr marL="2743200" marR="0" indent="0" algn="l" rtl="0">
              <a:defRPr sz="1800" b="0" i="0" u="none" strike="noStrike" cap="none" baseline="0">
                <a:solidFill>
                  <a:schemeClr val="dk1"/>
                </a:solidFill>
                <a:latin typeface="Arial"/>
                <a:ea typeface="Arial"/>
                <a:cs typeface="Arial"/>
                <a:sym typeface="Arial"/>
              </a:defRPr>
            </a:lvl7pPr>
            <a:lvl8pPr marL="3200400" marR="0" indent="0" algn="l" rtl="0">
              <a:defRPr sz="1800" b="0" i="0" u="none" strike="noStrike" cap="none" baseline="0">
                <a:solidFill>
                  <a:schemeClr val="dk1"/>
                </a:solidFill>
                <a:latin typeface="Arial"/>
                <a:ea typeface="Arial"/>
                <a:cs typeface="Arial"/>
                <a:sym typeface="Arial"/>
              </a:defRPr>
            </a:lvl8pPr>
            <a:lvl9pPr marL="3657600" marR="0" indent="0" algn="l" rtl="0">
              <a:defRPr sz="18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508719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C1214-2C7B-1846-91C7-D93747619575}" type="slidenum">
              <a:rPr lang="en-US" smtClean="0"/>
              <a:t>‹#›</a:t>
            </a:fld>
            <a:endParaRPr lang="en-US" dirty="0"/>
          </a:p>
        </p:txBody>
      </p:sp>
    </p:spTree>
    <p:extLst>
      <p:ext uri="{BB962C8B-B14F-4D97-AF65-F5344CB8AC3E}">
        <p14:creationId xmlns:p14="http://schemas.microsoft.com/office/powerpoint/2010/main" val="690269316"/>
      </p:ext>
    </p:extLst>
  </p:cSld>
  <p:clrMap bg1="lt1" tx1="dk1" bg2="lt2" tx2="dk2" accent1="accent1" accent2="accent2" accent3="accent3" accent4="accent4" accent5="accent5" accent6="accent6" hlink="hlink" folHlink="folHlink"/>
  <p:sldLayoutIdLst>
    <p:sldLayoutId id="2147483910" r:id="rId1"/>
    <p:sldLayoutId id="2147483912" r:id="rId2"/>
    <p:sldLayoutId id="2147483903" r:id="rId3"/>
    <p:sldLayoutId id="2147483905" r:id="rId4"/>
    <p:sldLayoutId id="2147483906" r:id="rId5"/>
    <p:sldLayoutId id="2147483907" r:id="rId6"/>
    <p:sldLayoutId id="2147483908" r:id="rId7"/>
    <p:sldLayoutId id="2147483913" r:id="rId8"/>
    <p:sldLayoutId id="2147483914" r:id="rId9"/>
  </p:sldLayoutIdLst>
  <p:hf hdr="0" ftr="0"/>
  <p:txStyles>
    <p:titleStyle>
      <a:lvl1pPr algn="ctr" defTabSz="457200" rtl="0" eaLnBrk="1" latinLnBrk="0" hangingPunct="1">
        <a:spcBef>
          <a:spcPct val="0"/>
        </a:spcBef>
        <a:buNone/>
        <a:defRPr sz="4400" kern="1200">
          <a:solidFill>
            <a:schemeClr val="tx1"/>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nap.apigee.com/ApigeeRegex" TargetMode="External"/><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3.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3.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hyperlink" Target="http://snap.apigee.com/ApigeeOAuthVariab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hyperlink" Target="http://snap.apigee.com/ApigeeOAuthVariables" TargetMode="External"/><Relationship Id="rId4" Type="http://schemas.openxmlformats.org/officeDocument/2006/relationships/hyperlink" Target="http://snap.apigee.com/ApigeeOAuthErrorCodes" TargetMode="External"/><Relationship Id="rId1" Type="http://schemas.openxmlformats.org/officeDocument/2006/relationships/slideLayout" Target="../slideLayouts/slideLayout4.xml"/><Relationship Id="rId2" Type="http://schemas.openxmlformats.org/officeDocument/2006/relationships/hyperlink" Target="http://snap.apigee.com/ApigeeOAuthV2Polic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gif"/><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70.emf"/><Relationship Id="rId9" Type="http://schemas.openxmlformats.org/officeDocument/2006/relationships/image" Target="../media/image71.e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apigee.com/docs/api-services/content/client-ssl-backend-servers" TargetMode="External"/><Relationship Id="rId4" Type="http://schemas.openxmlformats.org/officeDocument/2006/relationships/hyperlink" Target="http://snap.apigee.com/ApigeeBackendMutualSSL" TargetMode="External"/><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7.png"/><Relationship Id="rId3" Type="http://schemas.openxmlformats.org/officeDocument/2006/relationships/image" Target="../media/image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w3.org/TR/cor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api.abc.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api.abc.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API Security </a:t>
            </a:r>
            <a:r>
              <a:rPr lang="en-US" dirty="0"/>
              <a:t>Concepts and Implementation</a:t>
            </a:r>
          </a:p>
        </p:txBody>
      </p:sp>
      <p:sp>
        <p:nvSpPr>
          <p:cNvPr id="3" name="Text Placeholder 2"/>
          <p:cNvSpPr>
            <a:spLocks noGrp="1"/>
          </p:cNvSpPr>
          <p:nvPr>
            <p:ph type="body" sz="quarter" idx="10"/>
          </p:nvPr>
        </p:nvSpPr>
        <p:spPr/>
        <p:txBody>
          <a:bodyPr/>
          <a:lstStyle/>
          <a:p>
            <a:r>
              <a:rPr lang="en-US" dirty="0" smtClean="0"/>
              <a:t>November 2014</a:t>
            </a:r>
            <a:endParaRPr lang="en-US" dirty="0"/>
          </a:p>
        </p:txBody>
      </p:sp>
      <p:sp>
        <p:nvSpPr>
          <p:cNvPr id="2" name="Text Placeholder 1"/>
          <p:cNvSpPr>
            <a:spLocks noGrp="1"/>
          </p:cNvSpPr>
          <p:nvPr>
            <p:ph type="body" sz="quarter" idx="11"/>
          </p:nvPr>
        </p:nvSpPr>
        <p:spPr>
          <a:xfrm>
            <a:off x="213304" y="4614320"/>
            <a:ext cx="6580350" cy="772411"/>
          </a:xfrm>
        </p:spPr>
        <p:txBody>
          <a:bodyPr>
            <a:normAutofit/>
          </a:bodyPr>
          <a:lstStyle/>
          <a:p>
            <a:pPr lvl="0"/>
            <a:r>
              <a:rPr lang="en-US" dirty="0" smtClean="0">
                <a:solidFill>
                  <a:schemeClr val="dk1"/>
                </a:solidFill>
                <a:ea typeface="Arial"/>
                <a:sym typeface="Arial"/>
              </a:rPr>
              <a:t>Developer Bootcamp</a:t>
            </a:r>
            <a:endParaRPr lang="en-US" dirty="0">
              <a:solidFill>
                <a:schemeClr val="dk1"/>
              </a:solidFill>
              <a:ea typeface="Arial"/>
              <a:sym typeface="Arial"/>
            </a:endParaRPr>
          </a:p>
        </p:txBody>
      </p:sp>
    </p:spTree>
    <p:extLst>
      <p:ext uri="{BB962C8B-B14F-4D97-AF65-F5344CB8AC3E}">
        <p14:creationId xmlns:p14="http://schemas.microsoft.com/office/powerpoint/2010/main" val="38582813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3757082"/>
          </a:xfrm>
        </p:spPr>
        <p:txBody>
          <a:bodyPr>
            <a:noAutofit/>
          </a:bodyPr>
          <a:lstStyle/>
          <a:p>
            <a:pPr>
              <a:lnSpc>
                <a:spcPct val="100000"/>
              </a:lnSpc>
              <a:spcBef>
                <a:spcPts val="1400"/>
              </a:spcBef>
            </a:pPr>
            <a:r>
              <a:rPr lang="en-US" dirty="0" smtClean="0"/>
              <a:t>Regular expressions can be used to guard against malicious content such as SQL injection</a:t>
            </a:r>
          </a:p>
          <a:p>
            <a:pPr>
              <a:lnSpc>
                <a:spcPct val="100000"/>
              </a:lnSpc>
              <a:spcBef>
                <a:spcPts val="1400"/>
              </a:spcBef>
            </a:pPr>
            <a:r>
              <a:rPr lang="en-US" dirty="0" smtClean="0"/>
              <a:t>The </a:t>
            </a:r>
            <a:r>
              <a:rPr lang="en-US" b="1" dirty="0" smtClean="0"/>
              <a:t>RegularExpressionProtection</a:t>
            </a:r>
            <a:r>
              <a:rPr lang="en-US" dirty="0" smtClean="0"/>
              <a:t> policy allows you to apply regular expressions to URI paths, query parameters, headers, form parameters, variables, and XML and JSON payloads to check for invalid values</a:t>
            </a:r>
          </a:p>
          <a:p>
            <a:pPr>
              <a:lnSpc>
                <a:spcPct val="100000"/>
              </a:lnSpc>
              <a:spcBef>
                <a:spcPts val="1400"/>
              </a:spcBef>
            </a:pPr>
            <a:r>
              <a:rPr lang="en-US" dirty="0" smtClean="0"/>
              <a:t>Use variable "request.payload" to search the entire payload</a:t>
            </a:r>
          </a:p>
          <a:p>
            <a:pPr>
              <a:lnSpc>
                <a:spcPct val="100000"/>
              </a:lnSpc>
              <a:spcBef>
                <a:spcPts val="1400"/>
              </a:spcBef>
            </a:pPr>
            <a:r>
              <a:rPr lang="en-US" dirty="0" smtClean="0"/>
              <a:t>Use &lt;JSONPayload&gt; or &lt;XMLPayload&gt; to search only within particular fields in a JSON/XML payload</a:t>
            </a:r>
          </a:p>
          <a:p>
            <a:pPr>
              <a:lnSpc>
                <a:spcPct val="100000"/>
              </a:lnSpc>
              <a:spcBef>
                <a:spcPts val="1400"/>
              </a:spcBef>
            </a:pPr>
            <a:r>
              <a:rPr lang="en-US" dirty="0" smtClean="0"/>
              <a:t>Some regex examples: </a:t>
            </a:r>
            <a:r>
              <a:rPr lang="en-US" dirty="0" smtClean="0">
                <a:hlinkClick r:id="rId3"/>
              </a:rPr>
              <a:t>http://snap.apigee.com/ApigeeRegex</a:t>
            </a:r>
            <a:endParaRPr lang="en-US" dirty="0" smtClean="0"/>
          </a:p>
        </p:txBody>
      </p:sp>
      <p:sp>
        <p:nvSpPr>
          <p:cNvPr id="3" name="Title 2"/>
          <p:cNvSpPr>
            <a:spLocks noGrp="1"/>
          </p:cNvSpPr>
          <p:nvPr>
            <p:ph type="title"/>
          </p:nvPr>
        </p:nvSpPr>
        <p:spPr/>
        <p:txBody>
          <a:bodyPr/>
          <a:lstStyle/>
          <a:p>
            <a:r>
              <a:rPr lang="en-US" dirty="0" smtClean="0"/>
              <a:t>Implementing Threat Protection - Regex</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10</a:t>
            </a:fld>
            <a:endParaRPr lang="en-US" dirty="0"/>
          </a:p>
        </p:txBody>
      </p:sp>
      <p:pic>
        <p:nvPicPr>
          <p:cNvPr id="7" name="Picture 6"/>
          <p:cNvPicPr>
            <a:picLocks noChangeAspect="1"/>
          </p:cNvPicPr>
          <p:nvPr/>
        </p:nvPicPr>
        <p:blipFill>
          <a:blip r:embed="rId4"/>
          <a:stretch>
            <a:fillRect/>
          </a:stretch>
        </p:blipFill>
        <p:spPr>
          <a:xfrm>
            <a:off x="0" y="4900083"/>
            <a:ext cx="9144000" cy="1606990"/>
          </a:xfrm>
          <a:prstGeom prst="rect">
            <a:avLst/>
          </a:prstGeom>
        </p:spPr>
      </p:pic>
    </p:spTree>
    <p:extLst>
      <p:ext uri="{BB962C8B-B14F-4D97-AF65-F5344CB8AC3E}">
        <p14:creationId xmlns:p14="http://schemas.microsoft.com/office/powerpoint/2010/main" val="41409858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5349874"/>
          </a:xfrm>
        </p:spPr>
        <p:txBody>
          <a:bodyPr>
            <a:noAutofit/>
          </a:bodyPr>
          <a:lstStyle/>
          <a:p>
            <a:pPr>
              <a:lnSpc>
                <a:spcPct val="100000"/>
              </a:lnSpc>
              <a:spcBef>
                <a:spcPts val="1400"/>
              </a:spcBef>
            </a:pPr>
            <a:r>
              <a:rPr lang="en-US" dirty="0" smtClean="0"/>
              <a:t>The </a:t>
            </a:r>
            <a:r>
              <a:rPr lang="en-US" b="1" dirty="0" smtClean="0"/>
              <a:t>MessageValidation</a:t>
            </a:r>
            <a:r>
              <a:rPr lang="en-US" dirty="0" smtClean="0"/>
              <a:t> policy can be used to reject invalid messages</a:t>
            </a:r>
          </a:p>
          <a:p>
            <a:pPr lvl="1">
              <a:lnSpc>
                <a:spcPct val="100000"/>
              </a:lnSpc>
              <a:spcBef>
                <a:spcPts val="1400"/>
              </a:spcBef>
            </a:pPr>
            <a:r>
              <a:rPr lang="en-US" dirty="0" smtClean="0"/>
              <a:t>SOAP message version and root element can be validated</a:t>
            </a:r>
          </a:p>
          <a:p>
            <a:pPr lvl="1">
              <a:lnSpc>
                <a:spcPct val="100000"/>
              </a:lnSpc>
              <a:spcBef>
                <a:spcPts val="1400"/>
              </a:spcBef>
            </a:pPr>
            <a:endParaRPr lang="en-US" dirty="0"/>
          </a:p>
          <a:p>
            <a:pPr lvl="1">
              <a:lnSpc>
                <a:spcPct val="100000"/>
              </a:lnSpc>
              <a:spcBef>
                <a:spcPts val="1400"/>
              </a:spcBef>
            </a:pPr>
            <a:endParaRPr lang="en-US" dirty="0" smtClean="0"/>
          </a:p>
          <a:p>
            <a:pPr lvl="1">
              <a:lnSpc>
                <a:spcPct val="100000"/>
              </a:lnSpc>
              <a:spcBef>
                <a:spcPts val="1400"/>
              </a:spcBef>
            </a:pPr>
            <a:endParaRPr lang="en-US" dirty="0" smtClean="0"/>
          </a:p>
          <a:p>
            <a:pPr lvl="1">
              <a:lnSpc>
                <a:spcPct val="100000"/>
              </a:lnSpc>
              <a:spcBef>
                <a:spcPts val="1400"/>
              </a:spcBef>
            </a:pPr>
            <a:r>
              <a:rPr lang="en-US" dirty="0" smtClean="0"/>
              <a:t>SOAP and XML messages can use WSDL or schema (XSD) validation</a:t>
            </a:r>
          </a:p>
          <a:p>
            <a:pPr lvl="1">
              <a:lnSpc>
                <a:spcPct val="100000"/>
              </a:lnSpc>
              <a:spcBef>
                <a:spcPts val="1400"/>
              </a:spcBef>
            </a:pPr>
            <a:endParaRPr lang="en-US" dirty="0" smtClean="0"/>
          </a:p>
          <a:p>
            <a:pPr marL="548640" lvl="1" indent="0">
              <a:lnSpc>
                <a:spcPct val="100000"/>
              </a:lnSpc>
              <a:spcBef>
                <a:spcPts val="1400"/>
              </a:spcBef>
              <a:buNone/>
            </a:pPr>
            <a:endParaRPr lang="en-US" dirty="0" smtClean="0"/>
          </a:p>
          <a:p>
            <a:pPr lvl="1">
              <a:lnSpc>
                <a:spcPct val="100000"/>
              </a:lnSpc>
              <a:spcBef>
                <a:spcPts val="1400"/>
              </a:spcBef>
            </a:pPr>
            <a:endParaRPr lang="en-US" sz="800" dirty="0" smtClean="0"/>
          </a:p>
          <a:p>
            <a:pPr lvl="1">
              <a:lnSpc>
                <a:spcPct val="100000"/>
              </a:lnSpc>
              <a:spcBef>
                <a:spcPts val="1400"/>
              </a:spcBef>
            </a:pPr>
            <a:r>
              <a:rPr lang="en-US" dirty="0" smtClean="0"/>
              <a:t>If no &lt;ResourceURL&gt;, XML and JSON messages will still be validated for well-formedness</a:t>
            </a:r>
          </a:p>
        </p:txBody>
      </p:sp>
      <p:sp>
        <p:nvSpPr>
          <p:cNvPr id="3" name="Title 2"/>
          <p:cNvSpPr>
            <a:spLocks noGrp="1"/>
          </p:cNvSpPr>
          <p:nvPr>
            <p:ph type="title"/>
          </p:nvPr>
        </p:nvSpPr>
        <p:spPr>
          <a:xfrm>
            <a:off x="228600" y="444760"/>
            <a:ext cx="8185150" cy="365839"/>
          </a:xfrm>
        </p:spPr>
        <p:txBody>
          <a:bodyPr/>
          <a:lstStyle/>
          <a:p>
            <a:r>
              <a:rPr lang="en-US" dirty="0" smtClean="0"/>
              <a:t>Implementing Threat Protection – Message Validation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11</a:t>
            </a:fld>
            <a:endParaRPr lang="en-US" dirty="0"/>
          </a:p>
        </p:txBody>
      </p:sp>
      <p:pic>
        <p:nvPicPr>
          <p:cNvPr id="5" name="Picture 4"/>
          <p:cNvPicPr>
            <a:picLocks noChangeAspect="1"/>
          </p:cNvPicPr>
          <p:nvPr/>
        </p:nvPicPr>
        <p:blipFill>
          <a:blip r:embed="rId2"/>
          <a:stretch>
            <a:fillRect/>
          </a:stretch>
        </p:blipFill>
        <p:spPr>
          <a:xfrm>
            <a:off x="0" y="2004484"/>
            <a:ext cx="9144000" cy="959409"/>
          </a:xfrm>
          <a:prstGeom prst="rect">
            <a:avLst/>
          </a:prstGeom>
        </p:spPr>
      </p:pic>
      <p:pic>
        <p:nvPicPr>
          <p:cNvPr id="6" name="Picture 5"/>
          <p:cNvPicPr>
            <a:picLocks noChangeAspect="1"/>
          </p:cNvPicPr>
          <p:nvPr/>
        </p:nvPicPr>
        <p:blipFill>
          <a:blip r:embed="rId3"/>
          <a:stretch>
            <a:fillRect/>
          </a:stretch>
        </p:blipFill>
        <p:spPr>
          <a:xfrm>
            <a:off x="0" y="3795183"/>
            <a:ext cx="9144000" cy="797719"/>
          </a:xfrm>
          <a:prstGeom prst="rect">
            <a:avLst/>
          </a:prstGeom>
        </p:spPr>
      </p:pic>
      <p:pic>
        <p:nvPicPr>
          <p:cNvPr id="8" name="Picture 7"/>
          <p:cNvPicPr>
            <a:picLocks noChangeAspect="1"/>
          </p:cNvPicPr>
          <p:nvPr/>
        </p:nvPicPr>
        <p:blipFill>
          <a:blip r:embed="rId4"/>
          <a:stretch>
            <a:fillRect/>
          </a:stretch>
        </p:blipFill>
        <p:spPr>
          <a:xfrm>
            <a:off x="0" y="5742781"/>
            <a:ext cx="9144000" cy="654844"/>
          </a:xfrm>
          <a:prstGeom prst="rect">
            <a:avLst/>
          </a:prstGeom>
        </p:spPr>
      </p:pic>
    </p:spTree>
    <p:extLst>
      <p:ext uri="{BB962C8B-B14F-4D97-AF65-F5344CB8AC3E}">
        <p14:creationId xmlns:p14="http://schemas.microsoft.com/office/powerpoint/2010/main" val="554239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Authentication, Authorization and Identity</a:t>
            </a:r>
            <a:endParaRPr lang="en-US" dirty="0"/>
          </a:p>
        </p:txBody>
      </p:sp>
    </p:spTree>
    <p:extLst>
      <p:ext uri="{BB962C8B-B14F-4D97-AF65-F5344CB8AC3E}">
        <p14:creationId xmlns:p14="http://schemas.microsoft.com/office/powerpoint/2010/main" val="39555115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5349874"/>
          </a:xfrm>
        </p:spPr>
        <p:txBody>
          <a:bodyPr>
            <a:noAutofit/>
          </a:bodyPr>
          <a:lstStyle/>
          <a:p>
            <a:pPr>
              <a:lnSpc>
                <a:spcPct val="100000"/>
              </a:lnSpc>
              <a:spcBef>
                <a:spcPts val="1400"/>
              </a:spcBef>
            </a:pPr>
            <a:r>
              <a:rPr lang="en-US" b="1" dirty="0" smtClean="0"/>
              <a:t>Authentication</a:t>
            </a:r>
            <a:r>
              <a:rPr lang="en-US" dirty="0" smtClean="0"/>
              <a:t> involves validating application and/or user credentials ("who you are")</a:t>
            </a:r>
          </a:p>
          <a:p>
            <a:pPr>
              <a:lnSpc>
                <a:spcPct val="100000"/>
              </a:lnSpc>
              <a:spcBef>
                <a:spcPts val="1400"/>
              </a:spcBef>
            </a:pPr>
            <a:endParaRPr lang="en-US" dirty="0" smtClean="0"/>
          </a:p>
          <a:p>
            <a:pPr>
              <a:lnSpc>
                <a:spcPct val="100000"/>
              </a:lnSpc>
              <a:spcBef>
                <a:spcPts val="1400"/>
              </a:spcBef>
            </a:pPr>
            <a:r>
              <a:rPr lang="en-US" b="1" dirty="0" smtClean="0"/>
              <a:t>Authorization</a:t>
            </a:r>
            <a:r>
              <a:rPr lang="en-US" dirty="0" smtClean="0"/>
              <a:t> involves determining what the application/user can do ("what you can do")</a:t>
            </a:r>
          </a:p>
          <a:p>
            <a:pPr>
              <a:lnSpc>
                <a:spcPct val="100000"/>
              </a:lnSpc>
              <a:spcBef>
                <a:spcPts val="1400"/>
              </a:spcBef>
            </a:pPr>
            <a:endParaRPr lang="en-US" dirty="0" smtClean="0"/>
          </a:p>
          <a:p>
            <a:pPr>
              <a:lnSpc>
                <a:spcPct val="100000"/>
              </a:lnSpc>
              <a:spcBef>
                <a:spcPts val="1400"/>
              </a:spcBef>
            </a:pPr>
            <a:r>
              <a:rPr lang="en-US" b="1" dirty="0" smtClean="0"/>
              <a:t>Identity tracking </a:t>
            </a:r>
            <a:r>
              <a:rPr lang="en-US" dirty="0" smtClean="0"/>
              <a:t>is concerned with tracking usage by an application and/or user</a:t>
            </a:r>
          </a:p>
          <a:p>
            <a:pPr lvl="1">
              <a:lnSpc>
                <a:spcPct val="100000"/>
              </a:lnSpc>
              <a:spcBef>
                <a:spcPts val="1400"/>
              </a:spcBef>
            </a:pPr>
            <a:r>
              <a:rPr lang="en-US" dirty="0" smtClean="0"/>
              <a:t>Not concerned with authorizing access, just who/which app is using service</a:t>
            </a:r>
          </a:p>
          <a:p>
            <a:pPr lvl="1">
              <a:lnSpc>
                <a:spcPct val="100000"/>
              </a:lnSpc>
              <a:spcBef>
                <a:spcPts val="1400"/>
              </a:spcBef>
            </a:pPr>
            <a:r>
              <a:rPr lang="en-US" dirty="0" smtClean="0"/>
              <a:t>Applications generally tracked using API keys</a:t>
            </a:r>
          </a:p>
          <a:p>
            <a:pPr lvl="1">
              <a:lnSpc>
                <a:spcPct val="100000"/>
              </a:lnSpc>
              <a:spcBef>
                <a:spcPts val="1400"/>
              </a:spcBef>
            </a:pPr>
            <a:r>
              <a:rPr lang="en-US" dirty="0" smtClean="0"/>
              <a:t>Users tracked via credentials</a:t>
            </a:r>
          </a:p>
          <a:p>
            <a:pPr lvl="1">
              <a:lnSpc>
                <a:spcPct val="100000"/>
              </a:lnSpc>
              <a:spcBef>
                <a:spcPts val="1400"/>
              </a:spcBef>
            </a:pPr>
            <a:r>
              <a:rPr lang="en-US" dirty="0" smtClean="0"/>
              <a:t>Other identity tracking can be done via IP address and Host header</a:t>
            </a:r>
          </a:p>
        </p:txBody>
      </p:sp>
      <p:sp>
        <p:nvSpPr>
          <p:cNvPr id="3" name="Title 2"/>
          <p:cNvSpPr>
            <a:spLocks noGrp="1"/>
          </p:cNvSpPr>
          <p:nvPr>
            <p:ph type="title"/>
          </p:nvPr>
        </p:nvSpPr>
        <p:spPr>
          <a:xfrm>
            <a:off x="228599" y="444760"/>
            <a:ext cx="7624233" cy="365839"/>
          </a:xfrm>
        </p:spPr>
        <p:txBody>
          <a:bodyPr/>
          <a:lstStyle/>
          <a:p>
            <a:r>
              <a:rPr lang="en-US" dirty="0" smtClean="0"/>
              <a:t>Authentication and Authorization vs. Identity Tracking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13</a:t>
            </a:fld>
            <a:endParaRPr lang="en-US" dirty="0"/>
          </a:p>
        </p:txBody>
      </p:sp>
    </p:spTree>
    <p:extLst>
      <p:ext uri="{BB962C8B-B14F-4D97-AF65-F5344CB8AC3E}">
        <p14:creationId xmlns:p14="http://schemas.microsoft.com/office/powerpoint/2010/main" val="15072406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5349874"/>
          </a:xfrm>
        </p:spPr>
        <p:txBody>
          <a:bodyPr>
            <a:noAutofit/>
          </a:bodyPr>
          <a:lstStyle/>
          <a:p>
            <a:pPr>
              <a:lnSpc>
                <a:spcPct val="100000"/>
              </a:lnSpc>
              <a:spcBef>
                <a:spcPts val="1400"/>
              </a:spcBef>
            </a:pPr>
            <a:r>
              <a:rPr lang="en-US" b="1" dirty="0" smtClean="0"/>
              <a:t>Developers</a:t>
            </a:r>
            <a:r>
              <a:rPr lang="en-US" dirty="0" smtClean="0"/>
              <a:t> are the internal or external partners that create applications that use APIs</a:t>
            </a:r>
          </a:p>
          <a:p>
            <a:pPr>
              <a:lnSpc>
                <a:spcPct val="100000"/>
              </a:lnSpc>
              <a:spcBef>
                <a:spcPts val="1400"/>
              </a:spcBef>
            </a:pPr>
            <a:r>
              <a:rPr lang="en-US" dirty="0" smtClean="0"/>
              <a:t>Developers write </a:t>
            </a:r>
            <a:r>
              <a:rPr lang="en-US" b="1" dirty="0" smtClean="0"/>
              <a:t>Applications</a:t>
            </a:r>
            <a:r>
              <a:rPr lang="en-US" dirty="0" smtClean="0"/>
              <a:t> that use the APIs</a:t>
            </a:r>
            <a:endParaRPr lang="en-US" b="1" dirty="0" smtClean="0"/>
          </a:p>
          <a:p>
            <a:pPr>
              <a:spcBef>
                <a:spcPts val="1400"/>
              </a:spcBef>
            </a:pPr>
            <a:r>
              <a:rPr lang="en-US" b="1" dirty="0"/>
              <a:t>API Products </a:t>
            </a:r>
            <a:r>
              <a:rPr lang="en-US" dirty="0"/>
              <a:t>are:</a:t>
            </a:r>
          </a:p>
          <a:p>
            <a:pPr lvl="1"/>
            <a:r>
              <a:rPr lang="en-US" dirty="0"/>
              <a:t>collections of API </a:t>
            </a:r>
            <a:r>
              <a:rPr lang="en-US" dirty="0" smtClean="0"/>
              <a:t>resources, from </a:t>
            </a:r>
            <a:r>
              <a:rPr lang="en-US" dirty="0"/>
              <a:t>the same or different </a:t>
            </a:r>
            <a:r>
              <a:rPr lang="en-US" dirty="0" smtClean="0"/>
              <a:t>APIs, presented as a bundle</a:t>
            </a:r>
          </a:p>
          <a:p>
            <a:pPr lvl="1"/>
            <a:r>
              <a:rPr lang="en-US" dirty="0" smtClean="0"/>
              <a:t>the </a:t>
            </a:r>
            <a:r>
              <a:rPr lang="en-US" dirty="0"/>
              <a:t>central mechanism for authorization and access </a:t>
            </a:r>
            <a:r>
              <a:rPr lang="en-US" dirty="0" smtClean="0"/>
              <a:t>control</a:t>
            </a:r>
            <a:endParaRPr lang="en-US" dirty="0"/>
          </a:p>
          <a:p>
            <a:pPr>
              <a:spcBef>
                <a:spcPts val="1400"/>
              </a:spcBef>
            </a:pPr>
            <a:r>
              <a:rPr lang="en-US" b="1" dirty="0" smtClean="0"/>
              <a:t>API Keys</a:t>
            </a:r>
            <a:r>
              <a:rPr lang="en-US" dirty="0" smtClean="0"/>
              <a:t> </a:t>
            </a:r>
            <a:r>
              <a:rPr lang="en-US" dirty="0"/>
              <a:t>are:</a:t>
            </a:r>
          </a:p>
          <a:p>
            <a:pPr lvl="1"/>
            <a:r>
              <a:rPr lang="en-US" dirty="0"/>
              <a:t>assigned to an application when it is created</a:t>
            </a:r>
          </a:p>
          <a:p>
            <a:pPr lvl="1"/>
            <a:r>
              <a:rPr lang="en-US" dirty="0"/>
              <a:t>linked to </a:t>
            </a:r>
            <a:r>
              <a:rPr lang="en-US" dirty="0" smtClean="0"/>
              <a:t>an API </a:t>
            </a:r>
            <a:r>
              <a:rPr lang="en-US" dirty="0"/>
              <a:t>Product when the </a:t>
            </a:r>
            <a:r>
              <a:rPr lang="en-US" dirty="0" smtClean="0"/>
              <a:t>API Product </a:t>
            </a:r>
            <a:r>
              <a:rPr lang="en-US" dirty="0"/>
              <a:t>is associated with an </a:t>
            </a:r>
            <a:r>
              <a:rPr lang="en-US" dirty="0" smtClean="0"/>
              <a:t>application</a:t>
            </a:r>
          </a:p>
          <a:p>
            <a:pPr>
              <a:spcBef>
                <a:spcPts val="1400"/>
              </a:spcBef>
            </a:pPr>
            <a:r>
              <a:rPr lang="en-US" dirty="0" smtClean="0"/>
              <a:t>APIs are written to only allow application access to resources in API Products that are associated with the application</a:t>
            </a:r>
            <a:endParaRPr lang="en-US" dirty="0"/>
          </a:p>
        </p:txBody>
      </p:sp>
      <p:sp>
        <p:nvSpPr>
          <p:cNvPr id="3" name="Title 2"/>
          <p:cNvSpPr>
            <a:spLocks noGrp="1"/>
          </p:cNvSpPr>
          <p:nvPr>
            <p:ph type="title"/>
          </p:nvPr>
        </p:nvSpPr>
        <p:spPr>
          <a:xfrm>
            <a:off x="228599" y="444760"/>
            <a:ext cx="7624233" cy="365839"/>
          </a:xfrm>
        </p:spPr>
        <p:txBody>
          <a:bodyPr/>
          <a:lstStyle/>
          <a:p>
            <a:r>
              <a:rPr lang="en-US" dirty="0" smtClean="0"/>
              <a:t>Developers, Apps, and API Products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14</a:t>
            </a:fld>
            <a:endParaRPr lang="en-US" dirty="0"/>
          </a:p>
        </p:txBody>
      </p:sp>
    </p:spTree>
    <p:extLst>
      <p:ext uri="{BB962C8B-B14F-4D97-AF65-F5344CB8AC3E}">
        <p14:creationId xmlns:p14="http://schemas.microsoft.com/office/powerpoint/2010/main" val="1617971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5349874"/>
          </a:xfrm>
        </p:spPr>
        <p:txBody>
          <a:bodyPr>
            <a:noAutofit/>
          </a:bodyPr>
          <a:lstStyle/>
          <a:p>
            <a:pPr>
              <a:lnSpc>
                <a:spcPct val="100000"/>
              </a:lnSpc>
              <a:spcBef>
                <a:spcPts val="1400"/>
              </a:spcBef>
            </a:pPr>
            <a:r>
              <a:rPr lang="en-US" dirty="0" smtClean="0"/>
              <a:t>The </a:t>
            </a:r>
            <a:r>
              <a:rPr lang="en-US" b="1" dirty="0" smtClean="0"/>
              <a:t>API key </a:t>
            </a:r>
            <a:r>
              <a:rPr lang="en-US" dirty="0" smtClean="0"/>
              <a:t>(also known as consumer key) identifies the calling application</a:t>
            </a:r>
          </a:p>
          <a:p>
            <a:pPr>
              <a:lnSpc>
                <a:spcPct val="100000"/>
              </a:lnSpc>
              <a:spcBef>
                <a:spcPts val="1400"/>
              </a:spcBef>
            </a:pPr>
            <a:r>
              <a:rPr lang="en-US" dirty="0" smtClean="0"/>
              <a:t>The application provides the API key on every API call</a:t>
            </a:r>
          </a:p>
          <a:p>
            <a:pPr lvl="1">
              <a:lnSpc>
                <a:spcPct val="100000"/>
              </a:lnSpc>
              <a:spcBef>
                <a:spcPts val="1400"/>
              </a:spcBef>
            </a:pPr>
            <a:r>
              <a:rPr lang="en-US" dirty="0" smtClean="0"/>
              <a:t>Often provided via query parameter</a:t>
            </a:r>
          </a:p>
          <a:p>
            <a:pPr lvl="1">
              <a:lnSpc>
                <a:spcPct val="100000"/>
              </a:lnSpc>
              <a:spcBef>
                <a:spcPts val="1400"/>
              </a:spcBef>
            </a:pPr>
            <a:r>
              <a:rPr lang="en-US" dirty="0" smtClean="0"/>
              <a:t>May also use Basic Authentication with both the consumer key and secret</a:t>
            </a:r>
          </a:p>
          <a:p>
            <a:pPr>
              <a:lnSpc>
                <a:spcPct val="100000"/>
              </a:lnSpc>
              <a:spcBef>
                <a:spcPts val="1400"/>
              </a:spcBef>
            </a:pPr>
            <a:r>
              <a:rPr lang="en-US" dirty="0" smtClean="0"/>
              <a:t>The API validates the API key, verifying that the application is allowed to call the API (via the associated API product(s))</a:t>
            </a:r>
          </a:p>
          <a:p>
            <a:pPr>
              <a:lnSpc>
                <a:spcPct val="100000"/>
              </a:lnSpc>
              <a:spcBef>
                <a:spcPts val="1400"/>
              </a:spcBef>
            </a:pPr>
            <a:endParaRPr lang="en-US" dirty="0"/>
          </a:p>
          <a:p>
            <a:pPr>
              <a:lnSpc>
                <a:spcPct val="100000"/>
              </a:lnSpc>
              <a:spcBef>
                <a:spcPts val="1400"/>
              </a:spcBef>
            </a:pPr>
            <a:endParaRPr lang="en-US" dirty="0" smtClean="0"/>
          </a:p>
          <a:p>
            <a:pPr>
              <a:lnSpc>
                <a:spcPct val="100000"/>
              </a:lnSpc>
              <a:spcBef>
                <a:spcPts val="1400"/>
              </a:spcBef>
            </a:pPr>
            <a:endParaRPr lang="en-US" dirty="0"/>
          </a:p>
          <a:p>
            <a:pPr>
              <a:lnSpc>
                <a:spcPct val="100000"/>
              </a:lnSpc>
              <a:spcBef>
                <a:spcPts val="1400"/>
              </a:spcBef>
            </a:pPr>
            <a:r>
              <a:rPr lang="en-US" dirty="0" smtClean="0"/>
              <a:t>If API key is not valid, 401 Unauthorized and a fault response will be returned</a:t>
            </a:r>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a:p>
          <a:p>
            <a:pPr>
              <a:lnSpc>
                <a:spcPct val="100000"/>
              </a:lnSpc>
              <a:spcBef>
                <a:spcPts val="1400"/>
              </a:spcBef>
            </a:pPr>
            <a:endParaRPr lang="en-US" dirty="0" smtClean="0"/>
          </a:p>
          <a:p>
            <a:pPr>
              <a:lnSpc>
                <a:spcPct val="100000"/>
              </a:lnSpc>
              <a:spcBef>
                <a:spcPts val="1400"/>
              </a:spcBef>
            </a:pPr>
            <a:endParaRPr lang="en-US" dirty="0" smtClean="0"/>
          </a:p>
        </p:txBody>
      </p:sp>
      <p:sp>
        <p:nvSpPr>
          <p:cNvPr id="3" name="Title 2"/>
          <p:cNvSpPr>
            <a:spLocks noGrp="1"/>
          </p:cNvSpPr>
          <p:nvPr>
            <p:ph type="title"/>
          </p:nvPr>
        </p:nvSpPr>
        <p:spPr>
          <a:xfrm>
            <a:off x="228599" y="444760"/>
            <a:ext cx="7624233" cy="365839"/>
          </a:xfrm>
        </p:spPr>
        <p:txBody>
          <a:bodyPr/>
          <a:lstStyle/>
          <a:p>
            <a:r>
              <a:rPr lang="en-US" dirty="0" smtClean="0"/>
              <a:t>API Keys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15</a:t>
            </a:fld>
            <a:endParaRPr lang="en-US" dirty="0"/>
          </a:p>
        </p:txBody>
      </p:sp>
      <p:pic>
        <p:nvPicPr>
          <p:cNvPr id="5" name="Picture 4"/>
          <p:cNvPicPr>
            <a:picLocks noChangeAspect="1"/>
          </p:cNvPicPr>
          <p:nvPr/>
        </p:nvPicPr>
        <p:blipFill>
          <a:blip r:embed="rId2"/>
          <a:stretch>
            <a:fillRect/>
          </a:stretch>
        </p:blipFill>
        <p:spPr>
          <a:xfrm>
            <a:off x="0" y="4135708"/>
            <a:ext cx="9144000" cy="1331536"/>
          </a:xfrm>
          <a:prstGeom prst="rect">
            <a:avLst/>
          </a:prstGeom>
        </p:spPr>
      </p:pic>
    </p:spTree>
    <p:extLst>
      <p:ext uri="{BB962C8B-B14F-4D97-AF65-F5344CB8AC3E}">
        <p14:creationId xmlns:p14="http://schemas.microsoft.com/office/powerpoint/2010/main" val="31028686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784397" cy="5349874"/>
          </a:xfrm>
        </p:spPr>
        <p:txBody>
          <a:bodyPr>
            <a:noAutofit/>
          </a:bodyPr>
          <a:lstStyle/>
          <a:p>
            <a:pPr>
              <a:lnSpc>
                <a:spcPct val="100000"/>
              </a:lnSpc>
              <a:spcBef>
                <a:spcPts val="1400"/>
              </a:spcBef>
            </a:pPr>
            <a:r>
              <a:rPr lang="en-US" dirty="0" smtClean="0"/>
              <a:t>After validation, API key is typically stripped from request using an AssignMessage policy before forwarding API request to backend:</a:t>
            </a:r>
          </a:p>
          <a:p>
            <a:pPr>
              <a:lnSpc>
                <a:spcPct val="100000"/>
              </a:lnSpc>
              <a:spcBef>
                <a:spcPts val="1400"/>
              </a:spcBef>
            </a:pPr>
            <a:endParaRPr lang="en-US" dirty="0" smtClean="0"/>
          </a:p>
          <a:p>
            <a:pPr>
              <a:lnSpc>
                <a:spcPct val="100000"/>
              </a:lnSpc>
              <a:spcBef>
                <a:spcPts val="1400"/>
              </a:spcBef>
            </a:pPr>
            <a:endParaRPr lang="en-US" dirty="0"/>
          </a:p>
          <a:p>
            <a:pPr>
              <a:lnSpc>
                <a:spcPct val="100000"/>
              </a:lnSpc>
              <a:spcBef>
                <a:spcPts val="1400"/>
              </a:spcBef>
            </a:pPr>
            <a:endParaRPr lang="en-US" dirty="0" smtClean="0"/>
          </a:p>
          <a:p>
            <a:pPr>
              <a:lnSpc>
                <a:spcPct val="100000"/>
              </a:lnSpc>
              <a:spcBef>
                <a:spcPts val="1400"/>
              </a:spcBef>
            </a:pPr>
            <a:endParaRPr lang="en-US" dirty="0"/>
          </a:p>
          <a:p>
            <a:pPr>
              <a:lnSpc>
                <a:spcPct val="100000"/>
              </a:lnSpc>
              <a:spcBef>
                <a:spcPts val="1400"/>
              </a:spcBef>
            </a:pPr>
            <a:r>
              <a:rPr lang="en-US" dirty="0" smtClean="0"/>
              <a:t>API keys are used to determine:</a:t>
            </a:r>
          </a:p>
          <a:p>
            <a:pPr lvl="1">
              <a:lnSpc>
                <a:spcPct val="100000"/>
              </a:lnSpc>
              <a:spcBef>
                <a:spcPts val="1400"/>
              </a:spcBef>
            </a:pPr>
            <a:r>
              <a:rPr lang="en-US" dirty="0" smtClean="0"/>
              <a:t>Application onboarding (keys can be manually or automatically approved)</a:t>
            </a:r>
          </a:p>
          <a:p>
            <a:pPr lvl="1">
              <a:lnSpc>
                <a:spcPct val="100000"/>
              </a:lnSpc>
              <a:spcBef>
                <a:spcPts val="1400"/>
              </a:spcBef>
            </a:pPr>
            <a:r>
              <a:rPr lang="en-US" dirty="0" smtClean="0"/>
              <a:t>API access</a:t>
            </a:r>
          </a:p>
          <a:p>
            <a:pPr lvl="1">
              <a:lnSpc>
                <a:spcPct val="100000"/>
              </a:lnSpc>
              <a:spcBef>
                <a:spcPts val="1400"/>
              </a:spcBef>
            </a:pPr>
            <a:r>
              <a:rPr lang="en-US" dirty="0" smtClean="0"/>
              <a:t>Application and/or developer quotas</a:t>
            </a:r>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a:p>
          <a:p>
            <a:pPr>
              <a:lnSpc>
                <a:spcPct val="100000"/>
              </a:lnSpc>
              <a:spcBef>
                <a:spcPts val="1400"/>
              </a:spcBef>
            </a:pPr>
            <a:endParaRPr lang="en-US" dirty="0" smtClean="0"/>
          </a:p>
          <a:p>
            <a:pPr>
              <a:lnSpc>
                <a:spcPct val="100000"/>
              </a:lnSpc>
              <a:spcBef>
                <a:spcPts val="1400"/>
              </a:spcBef>
            </a:pPr>
            <a:endParaRPr lang="en-US" dirty="0" smtClean="0"/>
          </a:p>
        </p:txBody>
      </p:sp>
      <p:sp>
        <p:nvSpPr>
          <p:cNvPr id="3" name="Title 2"/>
          <p:cNvSpPr>
            <a:spLocks noGrp="1"/>
          </p:cNvSpPr>
          <p:nvPr>
            <p:ph type="title"/>
          </p:nvPr>
        </p:nvSpPr>
        <p:spPr>
          <a:xfrm>
            <a:off x="228599" y="444760"/>
            <a:ext cx="7624233" cy="365839"/>
          </a:xfrm>
        </p:spPr>
        <p:txBody>
          <a:bodyPr/>
          <a:lstStyle/>
          <a:p>
            <a:r>
              <a:rPr lang="en-US" dirty="0" smtClean="0"/>
              <a:t>API Keys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16</a:t>
            </a:fld>
            <a:endParaRPr lang="en-US" dirty="0"/>
          </a:p>
        </p:txBody>
      </p:sp>
      <p:pic>
        <p:nvPicPr>
          <p:cNvPr id="6" name="Picture 5"/>
          <p:cNvPicPr>
            <a:picLocks noChangeAspect="1"/>
          </p:cNvPicPr>
          <p:nvPr/>
        </p:nvPicPr>
        <p:blipFill>
          <a:blip r:embed="rId2"/>
          <a:stretch>
            <a:fillRect/>
          </a:stretch>
        </p:blipFill>
        <p:spPr>
          <a:xfrm>
            <a:off x="355600" y="2080617"/>
            <a:ext cx="8432800" cy="1485900"/>
          </a:xfrm>
          <a:prstGeom prst="rect">
            <a:avLst/>
          </a:prstGeom>
        </p:spPr>
      </p:pic>
    </p:spTree>
    <p:extLst>
      <p:ext uri="{BB962C8B-B14F-4D97-AF65-F5344CB8AC3E}">
        <p14:creationId xmlns:p14="http://schemas.microsoft.com/office/powerpoint/2010/main" val="14752913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HTTP Basic Authentication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17</a:t>
            </a:fld>
            <a:endParaRPr lang="en-US" dirty="0"/>
          </a:p>
        </p:txBody>
      </p:sp>
      <p:sp>
        <p:nvSpPr>
          <p:cNvPr id="10" name="Text Placeholder 1"/>
          <p:cNvSpPr txBox="1">
            <a:spLocks/>
          </p:cNvSpPr>
          <p:nvPr/>
        </p:nvSpPr>
        <p:spPr>
          <a:xfrm>
            <a:off x="228600" y="1143001"/>
            <a:ext cx="8784397" cy="5349874"/>
          </a:xfrm>
          <a:prstGeom prst="rect">
            <a:avLst/>
          </a:prstGeom>
        </p:spPr>
        <p:txBody>
          <a:bodyPr vert="horz" lIns="0" tIns="45720" rIns="91440" bIns="45720" rtlCol="0">
            <a:noAutofit/>
          </a:bodyPr>
          <a:lstStyle>
            <a:lvl1pPr marL="548640" indent="-274320" algn="l" defTabSz="457200" rtl="0" eaLnBrk="1" latinLnBrk="0" hangingPunct="1">
              <a:lnSpc>
                <a:spcPts val="2200"/>
              </a:lnSpc>
              <a:spcBef>
                <a:spcPts val="800"/>
              </a:spcBef>
              <a:spcAft>
                <a:spcPts val="0"/>
              </a:spcAft>
              <a:buClr>
                <a:schemeClr val="tx2"/>
              </a:buClr>
              <a:buFont typeface="Arial"/>
              <a:buChar char="•"/>
              <a:defRPr sz="2000" b="0" i="0" kern="1200" baseline="0">
                <a:solidFill>
                  <a:schemeClr val="accent3"/>
                </a:solidFill>
                <a:latin typeface="+mn-lt"/>
                <a:ea typeface="+mn-ea"/>
                <a:cs typeface="Arial"/>
              </a:defRPr>
            </a:lvl1pPr>
            <a:lvl2pPr marL="822960" indent="-274320" algn="l" defTabSz="457200" rtl="0" eaLnBrk="1" latinLnBrk="0" hangingPunct="1">
              <a:lnSpc>
                <a:spcPts val="2200"/>
              </a:lnSpc>
              <a:spcBef>
                <a:spcPts val="800"/>
              </a:spcBef>
              <a:spcAft>
                <a:spcPts val="0"/>
              </a:spcAft>
              <a:buClr>
                <a:schemeClr val="tx2"/>
              </a:buClr>
              <a:buFont typeface="Arial"/>
              <a:buChar char="–"/>
              <a:defRPr sz="1800" b="0" i="0" kern="1200">
                <a:solidFill>
                  <a:schemeClr val="accent3"/>
                </a:solidFill>
                <a:latin typeface="+mn-lt"/>
                <a:ea typeface="+mn-ea"/>
                <a:cs typeface="Arial"/>
              </a:defRPr>
            </a:lvl2pPr>
            <a:lvl3pPr marL="109728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Arial"/>
              </a:defRPr>
            </a:lvl3pPr>
            <a:lvl4pPr marL="137160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4pPr>
            <a:lvl5pPr marL="164592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1400"/>
              </a:spcBef>
            </a:pPr>
            <a:r>
              <a:rPr lang="en-US" dirty="0" smtClean="0"/>
              <a:t>Authenticate using username and password</a:t>
            </a:r>
          </a:p>
          <a:p>
            <a:pPr>
              <a:lnSpc>
                <a:spcPct val="100000"/>
              </a:lnSpc>
              <a:spcBef>
                <a:spcPts val="1400"/>
              </a:spcBef>
            </a:pPr>
            <a:r>
              <a:rPr lang="en-US" dirty="0" smtClean="0"/>
              <a:t>Credentials sent via Authorization header containing "Basic " + base64-encoded string of username + ":" + password</a:t>
            </a:r>
          </a:p>
          <a:p>
            <a:pPr lvl="1">
              <a:lnSpc>
                <a:spcPct val="100000"/>
              </a:lnSpc>
              <a:spcBef>
                <a:spcPts val="1400"/>
              </a:spcBef>
            </a:pPr>
            <a:r>
              <a:rPr lang="en-US" dirty="0" smtClean="0"/>
              <a:t>For applications, username = consumer key, password = consumer secret</a:t>
            </a:r>
          </a:p>
          <a:p>
            <a:pPr lvl="1">
              <a:lnSpc>
                <a:spcPct val="100000"/>
              </a:lnSpc>
              <a:spcBef>
                <a:spcPts val="1400"/>
              </a:spcBef>
            </a:pPr>
            <a:r>
              <a:rPr lang="en-US" b="1" dirty="0" smtClean="0"/>
              <a:t>Authorization: Basic </a:t>
            </a:r>
            <a:r>
              <a:rPr lang="en-US" b="1" dirty="0">
                <a:latin typeface="Century Gothic"/>
                <a:cs typeface="Century Gothic"/>
              </a:rPr>
              <a:t>QWxhZGRpbjpvcGVuIHNlc2FtZQ==</a:t>
            </a:r>
            <a:endParaRPr lang="en-US" b="1" dirty="0" smtClean="0"/>
          </a:p>
          <a:p>
            <a:pPr>
              <a:lnSpc>
                <a:spcPct val="100000"/>
              </a:lnSpc>
              <a:spcBef>
                <a:spcPts val="1400"/>
              </a:spcBef>
            </a:pPr>
            <a:r>
              <a:rPr lang="en-US" dirty="0" smtClean="0"/>
              <a:t>When Authorization not passed in, 401 Not Authorized should be returned with WWW-Authenticate header containing a challenge:</a:t>
            </a:r>
          </a:p>
          <a:p>
            <a:pPr lvl="1">
              <a:lnSpc>
                <a:spcPct val="100000"/>
              </a:lnSpc>
              <a:spcBef>
                <a:spcPts val="1400"/>
              </a:spcBef>
            </a:pPr>
            <a:r>
              <a:rPr lang="en-US" b="1" dirty="0" smtClean="0"/>
              <a:t>WWW-Authenticate: Basic realm="</a:t>
            </a:r>
            <a:r>
              <a:rPr lang="en-US" b="1" dirty="0" err="1" smtClean="0"/>
              <a:t>HumanResources</a:t>
            </a:r>
            <a:r>
              <a:rPr lang="en-US" b="1" dirty="0" smtClean="0"/>
              <a:t>"</a:t>
            </a:r>
          </a:p>
          <a:p>
            <a:pPr marL="274320" indent="0">
              <a:lnSpc>
                <a:spcPct val="100000"/>
              </a:lnSpc>
              <a:spcBef>
                <a:spcPts val="1400"/>
              </a:spcBef>
              <a:buNone/>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p:txBody>
      </p:sp>
    </p:spTree>
    <p:extLst>
      <p:ext uri="{BB962C8B-B14F-4D97-AF65-F5344CB8AC3E}">
        <p14:creationId xmlns:p14="http://schemas.microsoft.com/office/powerpoint/2010/main" val="6405439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5349874"/>
          </a:xfrm>
        </p:spPr>
        <p:txBody>
          <a:bodyPr/>
          <a:lstStyle/>
          <a:p>
            <a:pPr>
              <a:lnSpc>
                <a:spcPct val="100000"/>
              </a:lnSpc>
            </a:pPr>
            <a:r>
              <a:rPr lang="en-US" dirty="0" smtClean="0"/>
              <a:t>The </a:t>
            </a:r>
            <a:r>
              <a:rPr lang="en-US" b="1" dirty="0" smtClean="0"/>
              <a:t>BasicAuthentication</a:t>
            </a:r>
            <a:r>
              <a:rPr lang="en-US" dirty="0" smtClean="0"/>
              <a:t> policy is used for both encoding and decoding Basic </a:t>
            </a:r>
            <a:r>
              <a:rPr lang="en-US" dirty="0" err="1"/>
              <a:t>a</a:t>
            </a:r>
            <a:r>
              <a:rPr lang="en-US" dirty="0" err="1" smtClean="0"/>
              <a:t>uth</a:t>
            </a:r>
            <a:r>
              <a:rPr lang="en-US" dirty="0" smtClean="0"/>
              <a:t> headers</a:t>
            </a:r>
            <a:endParaRPr lang="en-US" dirty="0"/>
          </a:p>
          <a:p>
            <a:pPr>
              <a:lnSpc>
                <a:spcPct val="100000"/>
              </a:lnSpc>
            </a:pPr>
            <a:endParaRPr lang="en-US" dirty="0" smtClean="0"/>
          </a:p>
          <a:p>
            <a:pPr>
              <a:lnSpc>
                <a:spcPct val="100000"/>
              </a:lnSpc>
            </a:pPr>
            <a:r>
              <a:rPr lang="en-US" dirty="0" smtClean="0"/>
              <a:t>Encode (generally for building Authorization header for calling backend servers):</a:t>
            </a:r>
          </a:p>
          <a:p>
            <a:pPr>
              <a:lnSpc>
                <a:spcPct val="100000"/>
              </a:lnSpc>
            </a:pPr>
            <a:endParaRPr lang="en-US" dirty="0"/>
          </a:p>
          <a:p>
            <a:pPr>
              <a:lnSpc>
                <a:spcPct val="100000"/>
              </a:lnSpc>
            </a:pPr>
            <a:endParaRPr lang="en-US" dirty="0" smtClean="0"/>
          </a:p>
          <a:p>
            <a:pPr>
              <a:lnSpc>
                <a:spcPct val="100000"/>
              </a:lnSpc>
            </a:pPr>
            <a:endParaRPr lang="en-US" dirty="0"/>
          </a:p>
          <a:p>
            <a:pPr marL="274320" indent="0">
              <a:lnSpc>
                <a:spcPct val="100000"/>
              </a:lnSpc>
              <a:buNone/>
            </a:pPr>
            <a:endParaRPr lang="en-US" dirty="0" smtClean="0"/>
          </a:p>
          <a:p>
            <a:pPr>
              <a:lnSpc>
                <a:spcPct val="100000"/>
              </a:lnSpc>
            </a:pPr>
            <a:r>
              <a:rPr lang="en-US" dirty="0" smtClean="0"/>
              <a:t>Decode (for decoding received Authorization headers):</a:t>
            </a:r>
          </a:p>
          <a:p>
            <a:pPr>
              <a:lnSpc>
                <a:spcPct val="100000"/>
              </a:lnSpc>
            </a:pPr>
            <a:endParaRPr lang="en-US" dirty="0"/>
          </a:p>
        </p:txBody>
      </p:sp>
      <p:sp>
        <p:nvSpPr>
          <p:cNvPr id="3" name="Title 2"/>
          <p:cNvSpPr>
            <a:spLocks noGrp="1"/>
          </p:cNvSpPr>
          <p:nvPr>
            <p:ph type="title"/>
          </p:nvPr>
        </p:nvSpPr>
        <p:spPr/>
        <p:txBody>
          <a:bodyPr/>
          <a:lstStyle/>
          <a:p>
            <a:r>
              <a:rPr lang="en-US" dirty="0" smtClean="0"/>
              <a:t>BasicAuthentication Policy</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18</a:t>
            </a:fld>
            <a:endParaRPr lang="en-US" dirty="0"/>
          </a:p>
        </p:txBody>
      </p:sp>
      <p:pic>
        <p:nvPicPr>
          <p:cNvPr id="11" name="Picture 10"/>
          <p:cNvPicPr>
            <a:picLocks noChangeAspect="1"/>
          </p:cNvPicPr>
          <p:nvPr/>
        </p:nvPicPr>
        <p:blipFill>
          <a:blip r:embed="rId2"/>
          <a:stretch>
            <a:fillRect/>
          </a:stretch>
        </p:blipFill>
        <p:spPr>
          <a:xfrm>
            <a:off x="0" y="5182991"/>
            <a:ext cx="9144000" cy="1309884"/>
          </a:xfrm>
          <a:prstGeom prst="rect">
            <a:avLst/>
          </a:prstGeom>
        </p:spPr>
      </p:pic>
      <p:pic>
        <p:nvPicPr>
          <p:cNvPr id="13" name="Picture 12"/>
          <p:cNvPicPr>
            <a:picLocks noChangeAspect="1"/>
          </p:cNvPicPr>
          <p:nvPr/>
        </p:nvPicPr>
        <p:blipFill>
          <a:blip r:embed="rId3"/>
          <a:stretch>
            <a:fillRect/>
          </a:stretch>
        </p:blipFill>
        <p:spPr>
          <a:xfrm>
            <a:off x="0" y="3176694"/>
            <a:ext cx="9144000" cy="1282927"/>
          </a:xfrm>
          <a:prstGeom prst="rect">
            <a:avLst/>
          </a:prstGeom>
        </p:spPr>
      </p:pic>
    </p:spTree>
    <p:extLst>
      <p:ext uri="{BB962C8B-B14F-4D97-AF65-F5344CB8AC3E}">
        <p14:creationId xmlns:p14="http://schemas.microsoft.com/office/powerpoint/2010/main" val="3696703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OAuth Basic Concepts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19</a:t>
            </a:fld>
            <a:endParaRPr lang="en-US" dirty="0"/>
          </a:p>
        </p:txBody>
      </p:sp>
      <p:sp>
        <p:nvSpPr>
          <p:cNvPr id="10" name="Text Placeholder 1"/>
          <p:cNvSpPr txBox="1">
            <a:spLocks/>
          </p:cNvSpPr>
          <p:nvPr/>
        </p:nvSpPr>
        <p:spPr>
          <a:xfrm>
            <a:off x="228600" y="1143001"/>
            <a:ext cx="8784397" cy="5349874"/>
          </a:xfrm>
          <a:prstGeom prst="rect">
            <a:avLst/>
          </a:prstGeom>
        </p:spPr>
        <p:txBody>
          <a:bodyPr vert="horz" lIns="0" tIns="45720" rIns="91440" bIns="45720" rtlCol="0">
            <a:noAutofit/>
          </a:bodyPr>
          <a:lstStyle>
            <a:lvl1pPr marL="548640" indent="-274320" algn="l" defTabSz="457200" rtl="0" eaLnBrk="1" latinLnBrk="0" hangingPunct="1">
              <a:lnSpc>
                <a:spcPts val="2200"/>
              </a:lnSpc>
              <a:spcBef>
                <a:spcPts val="800"/>
              </a:spcBef>
              <a:spcAft>
                <a:spcPts val="0"/>
              </a:spcAft>
              <a:buClr>
                <a:schemeClr val="tx2"/>
              </a:buClr>
              <a:buFont typeface="Arial"/>
              <a:buChar char="•"/>
              <a:defRPr sz="2000" b="0" i="0" kern="1200" baseline="0">
                <a:solidFill>
                  <a:schemeClr val="accent3"/>
                </a:solidFill>
                <a:latin typeface="+mn-lt"/>
                <a:ea typeface="+mn-ea"/>
                <a:cs typeface="Arial"/>
              </a:defRPr>
            </a:lvl1pPr>
            <a:lvl2pPr marL="822960" indent="-274320" algn="l" defTabSz="457200" rtl="0" eaLnBrk="1" latinLnBrk="0" hangingPunct="1">
              <a:lnSpc>
                <a:spcPts val="2200"/>
              </a:lnSpc>
              <a:spcBef>
                <a:spcPts val="800"/>
              </a:spcBef>
              <a:spcAft>
                <a:spcPts val="0"/>
              </a:spcAft>
              <a:buClr>
                <a:schemeClr val="tx2"/>
              </a:buClr>
              <a:buFont typeface="Arial"/>
              <a:buChar char="–"/>
              <a:defRPr sz="1800" b="0" i="0" kern="1200">
                <a:solidFill>
                  <a:schemeClr val="accent3"/>
                </a:solidFill>
                <a:latin typeface="+mn-lt"/>
                <a:ea typeface="+mn-ea"/>
                <a:cs typeface="Arial"/>
              </a:defRPr>
            </a:lvl2pPr>
            <a:lvl3pPr marL="109728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Arial"/>
              </a:defRPr>
            </a:lvl3pPr>
            <a:lvl4pPr marL="137160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4pPr>
            <a:lvl5pPr marL="164592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spcBef>
                <a:spcPts val="1400"/>
              </a:spcBef>
            </a:pPr>
            <a:r>
              <a:rPr lang="en-US" b="1" dirty="0" smtClean="0"/>
              <a:t>OAuth 2.0</a:t>
            </a:r>
            <a:r>
              <a:rPr lang="en-US" dirty="0" smtClean="0"/>
              <a:t> is a protocol that allows clients to grant access to server resources to another entity without sharing credentials</a:t>
            </a:r>
          </a:p>
          <a:p>
            <a:pPr>
              <a:lnSpc>
                <a:spcPct val="100000"/>
              </a:lnSpc>
              <a:spcBef>
                <a:spcPts val="1400"/>
              </a:spcBef>
            </a:pPr>
            <a:r>
              <a:rPr lang="en-US" b="1" dirty="0" smtClean="0"/>
              <a:t>Client IDs and Secrets</a:t>
            </a:r>
            <a:r>
              <a:rPr lang="en-US" dirty="0" smtClean="0"/>
              <a:t> are used to identify and authenticate applications (application's consumer key and consumer secret)</a:t>
            </a:r>
            <a:endParaRPr lang="en-US" b="1" dirty="0" smtClean="0"/>
          </a:p>
          <a:p>
            <a:pPr>
              <a:lnSpc>
                <a:spcPct val="100000"/>
              </a:lnSpc>
              <a:spcBef>
                <a:spcPts val="1400"/>
              </a:spcBef>
            </a:pPr>
            <a:r>
              <a:rPr lang="en-US" b="1" dirty="0" smtClean="0"/>
              <a:t>Tokens</a:t>
            </a:r>
            <a:r>
              <a:rPr lang="en-US" dirty="0" smtClean="0"/>
              <a:t> are issued to allow access to specific resources for a specified period of time and may be revoked by the user that granted permission or by the server that issued the token</a:t>
            </a:r>
            <a:endParaRPr lang="en-US" b="1" dirty="0" smtClean="0"/>
          </a:p>
          <a:p>
            <a:pPr>
              <a:lnSpc>
                <a:spcPct val="100000"/>
              </a:lnSpc>
              <a:spcBef>
                <a:spcPts val="1400"/>
              </a:spcBef>
            </a:pPr>
            <a:r>
              <a:rPr lang="en-US" b="1" dirty="0" smtClean="0"/>
              <a:t>Scopes</a:t>
            </a:r>
            <a:r>
              <a:rPr lang="en-US" dirty="0" smtClean="0"/>
              <a:t> can be used to limit the access for a given token, granting permission only for the operations that are necessary</a:t>
            </a:r>
          </a:p>
          <a:p>
            <a:pPr>
              <a:lnSpc>
                <a:spcPct val="100000"/>
              </a:lnSpc>
              <a:spcBef>
                <a:spcPts val="1400"/>
              </a:spcBef>
            </a:pPr>
            <a:r>
              <a:rPr lang="en-US" dirty="0" smtClean="0"/>
              <a:t>Four different </a:t>
            </a:r>
            <a:r>
              <a:rPr lang="en-US" b="1" dirty="0" smtClean="0"/>
              <a:t>Grant Types</a:t>
            </a:r>
            <a:r>
              <a:rPr lang="en-US" dirty="0" smtClean="0"/>
              <a:t> specify the different authentication usage scenarios OAuth supports</a:t>
            </a:r>
          </a:p>
          <a:p>
            <a:pPr>
              <a:lnSpc>
                <a:spcPct val="100000"/>
              </a:lnSpc>
              <a:spcBef>
                <a:spcPts val="1400"/>
              </a:spcBef>
            </a:pPr>
            <a:r>
              <a:rPr lang="en-US" dirty="0" smtClean="0"/>
              <a:t>Tokens must be protected, and OAuth 2.0 requires that all API traffic be sent via </a:t>
            </a:r>
            <a:r>
              <a:rPr lang="en-US" b="1" dirty="0" smtClean="0"/>
              <a:t>SSL</a:t>
            </a:r>
          </a:p>
          <a:p>
            <a:pPr marL="274320" indent="0">
              <a:lnSpc>
                <a:spcPct val="100000"/>
              </a:lnSpc>
              <a:spcBef>
                <a:spcPts val="1400"/>
              </a:spcBef>
              <a:buNone/>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a:p>
            <a:pPr>
              <a:lnSpc>
                <a:spcPct val="100000"/>
              </a:lnSpc>
              <a:spcBef>
                <a:spcPts val="1400"/>
              </a:spcBef>
            </a:pPr>
            <a:endParaRPr lang="en-US" dirty="0" smtClean="0"/>
          </a:p>
        </p:txBody>
      </p:sp>
    </p:spTree>
    <p:extLst>
      <p:ext uri="{BB962C8B-B14F-4D97-AF65-F5344CB8AC3E}">
        <p14:creationId xmlns:p14="http://schemas.microsoft.com/office/powerpoint/2010/main" val="21342107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274320" indent="0">
              <a:buNone/>
            </a:pPr>
            <a:r>
              <a:rPr lang="en-US" b="1" dirty="0"/>
              <a:t>Outcome: </a:t>
            </a:r>
            <a:r>
              <a:rPr lang="en-US" dirty="0"/>
              <a:t>At the conclusion of this course, you should have a </a:t>
            </a:r>
            <a:r>
              <a:rPr lang="en-US" dirty="0" smtClean="0"/>
              <a:t>clear understanding </a:t>
            </a:r>
            <a:r>
              <a:rPr lang="en-US" dirty="0"/>
              <a:t>of advances security topics related to Apigee Edge.</a:t>
            </a:r>
          </a:p>
          <a:p>
            <a:endParaRPr lang="en-US" dirty="0"/>
          </a:p>
          <a:p>
            <a:pPr marL="274320" indent="0">
              <a:buNone/>
            </a:pPr>
            <a:r>
              <a:rPr lang="en-US" b="1" dirty="0"/>
              <a:t>Prerequisites:</a:t>
            </a:r>
          </a:p>
          <a:p>
            <a:r>
              <a:rPr lang="en-US" dirty="0" smtClean="0"/>
              <a:t>Foundational </a:t>
            </a:r>
            <a:r>
              <a:rPr lang="en-US" dirty="0"/>
              <a:t>Training: Create and Manage APIs</a:t>
            </a:r>
          </a:p>
          <a:p>
            <a:pPr marL="274320" indent="0">
              <a:buNone/>
            </a:pPr>
            <a:endParaRPr lang="en-US" dirty="0"/>
          </a:p>
        </p:txBody>
      </p:sp>
      <p:sp>
        <p:nvSpPr>
          <p:cNvPr id="3" name="Title 2"/>
          <p:cNvSpPr>
            <a:spLocks noGrp="1"/>
          </p:cNvSpPr>
          <p:nvPr>
            <p:ph type="title"/>
          </p:nvPr>
        </p:nvSpPr>
        <p:spPr/>
        <p:txBody>
          <a:bodyPr/>
          <a:lstStyle/>
          <a:p>
            <a:r>
              <a:rPr lang="en-US" dirty="0" smtClean="0"/>
              <a:t>Description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2</a:t>
            </a:fld>
            <a:endParaRPr lang="en-US" dirty="0"/>
          </a:p>
        </p:txBody>
      </p:sp>
    </p:spTree>
    <p:extLst>
      <p:ext uri="{BB962C8B-B14F-4D97-AF65-F5344CB8AC3E}">
        <p14:creationId xmlns:p14="http://schemas.microsoft.com/office/powerpoint/2010/main" val="233941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381000" y="1066800"/>
            <a:ext cx="8382000" cy="1015663"/>
          </a:xfrm>
          <a:prstGeom prst="rect">
            <a:avLst/>
          </a:prstGeom>
        </p:spPr>
        <p:txBody>
          <a:bodyPr/>
          <a:lstStyle/>
          <a:p>
            <a:pPr marL="0" indent="0">
              <a:buNone/>
            </a:pPr>
            <a:r>
              <a:rPr lang="en-US" sz="2000" b="1" dirty="0" smtClean="0"/>
              <a:t>Access Tokens</a:t>
            </a:r>
            <a:r>
              <a:rPr lang="en-US" sz="2000" dirty="0" smtClean="0"/>
              <a:t> allow </a:t>
            </a:r>
            <a:r>
              <a:rPr lang="en-US" sz="2000" u="sng" dirty="0" smtClean="0"/>
              <a:t>access to a protected resource</a:t>
            </a:r>
            <a:r>
              <a:rPr lang="en-US" sz="2000" dirty="0" smtClean="0"/>
              <a:t> for a </a:t>
            </a:r>
            <a:r>
              <a:rPr lang="en-US" sz="2000" u="sng" dirty="0" smtClean="0"/>
              <a:t>specific application</a:t>
            </a:r>
            <a:r>
              <a:rPr lang="en-US" sz="2000" dirty="0" smtClean="0"/>
              <a:t> to perform </a:t>
            </a:r>
            <a:r>
              <a:rPr lang="en-US" sz="2000" u="sng" dirty="0" smtClean="0"/>
              <a:t>only certain actions</a:t>
            </a:r>
            <a:r>
              <a:rPr lang="en-US" sz="2000" dirty="0" smtClean="0"/>
              <a:t> for a </a:t>
            </a:r>
            <a:r>
              <a:rPr lang="en-US" sz="2000" u="sng" dirty="0" smtClean="0"/>
              <a:t>limited period of time</a:t>
            </a:r>
            <a:r>
              <a:rPr lang="en-US" sz="2000" dirty="0" smtClean="0"/>
              <a:t>.  </a:t>
            </a:r>
            <a:endParaRPr lang="en-US" sz="2000" b="1" dirty="0" smtClean="0"/>
          </a:p>
        </p:txBody>
      </p:sp>
      <p:sp>
        <p:nvSpPr>
          <p:cNvPr id="3" name="Title 2"/>
          <p:cNvSpPr>
            <a:spLocks noGrp="1"/>
          </p:cNvSpPr>
          <p:nvPr>
            <p:ph type="title"/>
          </p:nvPr>
        </p:nvSpPr>
        <p:spPr>
          <a:xfrm>
            <a:off x="379260" y="491237"/>
            <a:ext cx="7545540" cy="387286"/>
          </a:xfrm>
        </p:spPr>
        <p:txBody>
          <a:bodyPr/>
          <a:lstStyle/>
          <a:p>
            <a:r>
              <a:rPr lang="en-US" dirty="0" smtClean="0"/>
              <a:t>Access Tokens</a:t>
            </a:r>
            <a:endParaRPr lang="en-US" dirty="0"/>
          </a:p>
        </p:txBody>
      </p:sp>
      <p:sp>
        <p:nvSpPr>
          <p:cNvPr id="7" name="TextBox 6"/>
          <p:cNvSpPr txBox="1"/>
          <p:nvPr/>
        </p:nvSpPr>
        <p:spPr>
          <a:xfrm>
            <a:off x="3657600" y="2286000"/>
            <a:ext cx="2743200" cy="3231653"/>
          </a:xfrm>
          <a:prstGeom prst="rect">
            <a:avLst/>
          </a:prstGeom>
          <a:noFill/>
        </p:spPr>
        <p:txBody>
          <a:bodyPr wrap="square" rtlCol="0">
            <a:spAutoFit/>
          </a:bodyPr>
          <a:lstStyle/>
          <a:p>
            <a:r>
              <a:rPr lang="en-US" sz="1200" dirty="0" smtClean="0">
                <a:solidFill>
                  <a:schemeClr val="accent3"/>
                </a:solidFill>
                <a:latin typeface="Arial"/>
                <a:cs typeface="Arial"/>
              </a:rPr>
              <a:t>Identification info from the requesting application </a:t>
            </a:r>
            <a:r>
              <a:rPr lang="en-US" sz="1200" b="1" u="sng" dirty="0" smtClean="0">
                <a:solidFill>
                  <a:schemeClr val="accent3"/>
                </a:solidFill>
                <a:latin typeface="Arial"/>
                <a:cs typeface="Arial"/>
              </a:rPr>
              <a:t>(client ID and secret)</a:t>
            </a:r>
            <a:endParaRPr lang="en-US" sz="1200" b="1" u="sng" dirty="0">
              <a:solidFill>
                <a:schemeClr val="accent3"/>
              </a:solidFill>
              <a:latin typeface="Arial"/>
              <a:cs typeface="Arial"/>
            </a:endParaRPr>
          </a:p>
          <a:p>
            <a:r>
              <a:rPr lang="en-US" sz="3200" dirty="0" smtClean="0">
                <a:solidFill>
                  <a:schemeClr val="accent3"/>
                </a:solidFill>
                <a:latin typeface="Arial"/>
                <a:cs typeface="Arial"/>
              </a:rPr>
              <a:t>+</a:t>
            </a:r>
          </a:p>
          <a:p>
            <a:r>
              <a:rPr lang="en-US" sz="1200" dirty="0" smtClean="0">
                <a:solidFill>
                  <a:schemeClr val="accent3"/>
                </a:solidFill>
                <a:latin typeface="Arial"/>
                <a:cs typeface="Arial"/>
              </a:rPr>
              <a:t>Resource owner credentials (if needed)</a:t>
            </a:r>
          </a:p>
          <a:p>
            <a:r>
              <a:rPr lang="en-US" sz="3200" dirty="0">
                <a:solidFill>
                  <a:schemeClr val="accent3"/>
                </a:solidFill>
                <a:latin typeface="Arial"/>
                <a:cs typeface="Arial"/>
              </a:rPr>
              <a:t>+</a:t>
            </a:r>
          </a:p>
          <a:p>
            <a:r>
              <a:rPr lang="en-US" sz="1200" dirty="0" smtClean="0">
                <a:solidFill>
                  <a:schemeClr val="accent3"/>
                </a:solidFill>
                <a:latin typeface="Arial"/>
                <a:cs typeface="Arial"/>
              </a:rPr>
              <a:t>Optional information about what the application wants to do with the resource </a:t>
            </a:r>
            <a:r>
              <a:rPr lang="en-US" sz="1200" b="1" u="sng" dirty="0" smtClean="0">
                <a:solidFill>
                  <a:schemeClr val="accent3"/>
                </a:solidFill>
                <a:latin typeface="Arial"/>
                <a:cs typeface="Arial"/>
              </a:rPr>
              <a:t>(scope)</a:t>
            </a:r>
            <a:endParaRPr lang="en-US" sz="1200" b="1" u="sng" dirty="0">
              <a:solidFill>
                <a:schemeClr val="accent3"/>
              </a:solidFill>
              <a:latin typeface="Arial"/>
              <a:cs typeface="Arial"/>
            </a:endParaRPr>
          </a:p>
          <a:p>
            <a:r>
              <a:rPr lang="en-US" sz="3200" dirty="0" smtClean="0">
                <a:solidFill>
                  <a:schemeClr val="accent3"/>
                </a:solidFill>
                <a:latin typeface="Arial"/>
                <a:cs typeface="Arial"/>
              </a:rPr>
              <a:t>=</a:t>
            </a:r>
          </a:p>
          <a:p>
            <a:r>
              <a:rPr lang="en-US" sz="1200" dirty="0" smtClean="0">
                <a:solidFill>
                  <a:schemeClr val="accent3"/>
                </a:solidFill>
                <a:latin typeface="Arial"/>
                <a:cs typeface="Arial"/>
              </a:rPr>
              <a:t>Access Token and (optional) refresh token</a:t>
            </a:r>
          </a:p>
        </p:txBody>
      </p:sp>
      <p:pic>
        <p:nvPicPr>
          <p:cNvPr id="9" name="Picture 8"/>
          <p:cNvPicPr>
            <a:picLocks noChangeAspect="1"/>
          </p:cNvPicPr>
          <p:nvPr/>
        </p:nvPicPr>
        <p:blipFill>
          <a:blip r:embed="rId3"/>
          <a:stretch>
            <a:fillRect/>
          </a:stretch>
        </p:blipFill>
        <p:spPr>
          <a:xfrm>
            <a:off x="3032125" y="3048000"/>
            <a:ext cx="488951" cy="638022"/>
          </a:xfrm>
          <a:prstGeom prst="rect">
            <a:avLst/>
          </a:prstGeom>
        </p:spPr>
      </p:pic>
      <p:pic>
        <p:nvPicPr>
          <p:cNvPr id="11" name="Picture 10"/>
          <p:cNvPicPr>
            <a:picLocks noChangeAspect="1"/>
          </p:cNvPicPr>
          <p:nvPr/>
        </p:nvPicPr>
        <p:blipFill>
          <a:blip r:embed="rId4"/>
          <a:stretch>
            <a:fillRect/>
          </a:stretch>
        </p:blipFill>
        <p:spPr>
          <a:xfrm>
            <a:off x="3005822" y="2133600"/>
            <a:ext cx="541556" cy="711200"/>
          </a:xfrm>
          <a:prstGeom prst="rect">
            <a:avLst/>
          </a:prstGeom>
        </p:spPr>
      </p:pic>
      <p:pic>
        <p:nvPicPr>
          <p:cNvPr id="13" name="Picture 12"/>
          <p:cNvPicPr>
            <a:picLocks noChangeAspect="1"/>
          </p:cNvPicPr>
          <p:nvPr/>
        </p:nvPicPr>
        <p:blipFill>
          <a:blip r:embed="rId5"/>
          <a:stretch>
            <a:fillRect/>
          </a:stretch>
        </p:blipFill>
        <p:spPr>
          <a:xfrm>
            <a:off x="2819400" y="3794760"/>
            <a:ext cx="914400" cy="914400"/>
          </a:xfrm>
          <a:prstGeom prst="rect">
            <a:avLst/>
          </a:prstGeom>
        </p:spPr>
      </p:pic>
      <p:pic>
        <p:nvPicPr>
          <p:cNvPr id="14" name="Picture 13"/>
          <p:cNvPicPr>
            <a:picLocks noChangeAspect="1"/>
          </p:cNvPicPr>
          <p:nvPr/>
        </p:nvPicPr>
        <p:blipFill>
          <a:blip r:embed="rId6"/>
          <a:stretch>
            <a:fillRect/>
          </a:stretch>
        </p:blipFill>
        <p:spPr>
          <a:xfrm>
            <a:off x="2913831" y="4800600"/>
            <a:ext cx="832024" cy="799325"/>
          </a:xfrm>
          <a:prstGeom prst="rect">
            <a:avLst/>
          </a:prstGeom>
        </p:spPr>
      </p:pic>
      <p:pic>
        <p:nvPicPr>
          <p:cNvPr id="21" name="Picture 20"/>
          <p:cNvPicPr>
            <a:picLocks noChangeAspect="1"/>
          </p:cNvPicPr>
          <p:nvPr/>
        </p:nvPicPr>
        <p:blipFill>
          <a:blip r:embed="rId7"/>
          <a:stretch>
            <a:fillRect/>
          </a:stretch>
        </p:blipFill>
        <p:spPr>
          <a:xfrm>
            <a:off x="2174788" y="4805029"/>
            <a:ext cx="696058" cy="757571"/>
          </a:xfrm>
          <a:prstGeom prst="rect">
            <a:avLst/>
          </a:prstGeom>
        </p:spPr>
      </p:pic>
      <p:sp>
        <p:nvSpPr>
          <p:cNvPr id="4" name="TextBox 3"/>
          <p:cNvSpPr txBox="1"/>
          <p:nvPr/>
        </p:nvSpPr>
        <p:spPr>
          <a:xfrm>
            <a:off x="381000" y="5791200"/>
            <a:ext cx="8382000" cy="707886"/>
          </a:xfrm>
          <a:prstGeom prst="rect">
            <a:avLst/>
          </a:prstGeom>
          <a:noFill/>
        </p:spPr>
        <p:txBody>
          <a:bodyPr wrap="square" rtlCol="0">
            <a:spAutoFit/>
          </a:bodyPr>
          <a:lstStyle/>
          <a:p>
            <a:pPr algn="l"/>
            <a:r>
              <a:rPr lang="en-US" sz="2000" dirty="0"/>
              <a:t>In Apigee, access tokens are opaque </a:t>
            </a:r>
            <a:r>
              <a:rPr lang="en-US" sz="2000" dirty="0" smtClean="0"/>
              <a:t>strings with no encoded meaning. Access tokens are passed as Bearer tokens in an Authorization header.</a:t>
            </a:r>
            <a:endParaRPr lang="en-US" sz="2000" b="1" dirty="0"/>
          </a:p>
        </p:txBody>
      </p:sp>
      <p:sp>
        <p:nvSpPr>
          <p:cNvPr id="12"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20</a:t>
            </a:fld>
            <a:endParaRPr lang="en-US" dirty="0"/>
          </a:p>
        </p:txBody>
      </p:sp>
    </p:spTree>
    <p:extLst>
      <p:ext uri="{BB962C8B-B14F-4D97-AF65-F5344CB8AC3E}">
        <p14:creationId xmlns:p14="http://schemas.microsoft.com/office/powerpoint/2010/main" val="296617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491237"/>
            <a:ext cx="7545540" cy="387286"/>
          </a:xfrm>
        </p:spPr>
        <p:txBody>
          <a:bodyPr/>
          <a:lstStyle/>
          <a:p>
            <a:r>
              <a:rPr lang="en-US" dirty="0" smtClean="0"/>
              <a:t>Refresh Tokens</a:t>
            </a:r>
            <a:endParaRPr lang="en-US" dirty="0"/>
          </a:p>
        </p:txBody>
      </p:sp>
      <p:sp>
        <p:nvSpPr>
          <p:cNvPr id="4" name="Content Placeholder 1"/>
          <p:cNvSpPr txBox="1">
            <a:spLocks/>
          </p:cNvSpPr>
          <p:nvPr/>
        </p:nvSpPr>
        <p:spPr bwMode="auto">
          <a:xfrm>
            <a:off x="457200" y="1066800"/>
            <a:ext cx="8305800" cy="7078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00000"/>
              </a:lnSpc>
              <a:spcBef>
                <a:spcPct val="25000"/>
              </a:spcBef>
              <a:spcAft>
                <a:spcPct val="25000"/>
              </a:spcAft>
              <a:buClr>
                <a:schemeClr val="accent1"/>
              </a:buClr>
              <a:buSzPct val="65000"/>
              <a:buFont typeface="Wingdings" charset="2"/>
              <a:buChar char=""/>
              <a:defRPr sz="2000">
                <a:solidFill>
                  <a:schemeClr val="tx1">
                    <a:lumMod val="65000"/>
                    <a:lumOff val="35000"/>
                  </a:schemeClr>
                </a:solidFill>
                <a:latin typeface="Arial"/>
                <a:ea typeface="ＭＳ Ｐゴシック" charset="-128"/>
                <a:cs typeface="Arial"/>
              </a:defRPr>
            </a:lvl1pPr>
            <a:lvl2pPr marL="742950" indent="-285750" algn="l" rtl="0" eaLnBrk="1" fontAlgn="base" hangingPunct="1">
              <a:lnSpc>
                <a:spcPct val="100000"/>
              </a:lnSpc>
              <a:spcBef>
                <a:spcPct val="0"/>
              </a:spcBef>
              <a:spcAft>
                <a:spcPts val="600"/>
              </a:spcAft>
              <a:buClr>
                <a:schemeClr val="accent1"/>
              </a:buClr>
              <a:buChar char="–"/>
              <a:defRPr>
                <a:solidFill>
                  <a:schemeClr val="tx1">
                    <a:lumMod val="65000"/>
                    <a:lumOff val="35000"/>
                  </a:schemeClr>
                </a:solidFill>
                <a:latin typeface="Arial"/>
                <a:ea typeface="ＭＳ Ｐゴシック" pitchFamily="23" charset="-128"/>
                <a:cs typeface="Arial"/>
              </a:defRPr>
            </a:lvl2pPr>
            <a:lvl3pPr marL="11430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3pPr>
            <a:lvl4pPr marL="16002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4pPr>
            <a:lvl5pPr marL="20574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5pPr>
            <a:lvl6pPr marL="25146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6pPr>
            <a:lvl7pPr marL="29718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7pPr>
            <a:lvl8pPr marL="34290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8pPr>
            <a:lvl9pPr marL="38862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9pPr>
          </a:lstStyle>
          <a:p>
            <a:pPr marL="0" indent="0">
              <a:buNone/>
            </a:pPr>
            <a:r>
              <a:rPr lang="en-US" b="1" dirty="0" smtClean="0">
                <a:solidFill>
                  <a:schemeClr val="accent3"/>
                </a:solidFill>
              </a:rPr>
              <a:t>Refresh Tokens</a:t>
            </a:r>
            <a:r>
              <a:rPr lang="en-US" dirty="0" smtClean="0">
                <a:solidFill>
                  <a:schemeClr val="accent3"/>
                </a:solidFill>
              </a:rPr>
              <a:t>, if provided, represent a </a:t>
            </a:r>
            <a:r>
              <a:rPr lang="en-US" u="sng" dirty="0" smtClean="0">
                <a:solidFill>
                  <a:schemeClr val="accent3"/>
                </a:solidFill>
              </a:rPr>
              <a:t>limited right to reauthorize </a:t>
            </a:r>
            <a:r>
              <a:rPr lang="en-US" dirty="0" smtClean="0">
                <a:solidFill>
                  <a:schemeClr val="accent3"/>
                </a:solidFill>
              </a:rPr>
              <a:t>the granted access by obtaining new access tokens.  </a:t>
            </a:r>
            <a:endParaRPr lang="en-US" b="1" dirty="0" smtClean="0">
              <a:solidFill>
                <a:schemeClr val="accent3"/>
              </a:solidFill>
            </a:endParaRPr>
          </a:p>
        </p:txBody>
      </p:sp>
      <p:sp>
        <p:nvSpPr>
          <p:cNvPr id="15" name="TextBox 14"/>
          <p:cNvSpPr txBox="1"/>
          <p:nvPr/>
        </p:nvSpPr>
        <p:spPr>
          <a:xfrm>
            <a:off x="3810000" y="2057400"/>
            <a:ext cx="2743200" cy="3600986"/>
          </a:xfrm>
          <a:prstGeom prst="rect">
            <a:avLst/>
          </a:prstGeom>
          <a:noFill/>
        </p:spPr>
        <p:txBody>
          <a:bodyPr wrap="square" rtlCol="0">
            <a:spAutoFit/>
          </a:bodyPr>
          <a:lstStyle/>
          <a:p>
            <a:r>
              <a:rPr lang="en-US" sz="1200" dirty="0" smtClean="0">
                <a:solidFill>
                  <a:schemeClr val="accent3"/>
                </a:solidFill>
                <a:latin typeface="Arial"/>
                <a:cs typeface="Arial"/>
              </a:rPr>
              <a:t>Identification info from the requesting application </a:t>
            </a:r>
            <a:r>
              <a:rPr lang="en-US" sz="1200" b="1" u="sng" dirty="0" smtClean="0">
                <a:solidFill>
                  <a:schemeClr val="accent3"/>
                </a:solidFill>
                <a:latin typeface="Arial"/>
                <a:cs typeface="Arial"/>
              </a:rPr>
              <a:t>(</a:t>
            </a:r>
            <a:r>
              <a:rPr lang="en-US" sz="1200" b="1" u="sng" dirty="0">
                <a:solidFill>
                  <a:schemeClr val="accent3"/>
                </a:solidFill>
                <a:latin typeface="Arial"/>
                <a:cs typeface="Arial"/>
              </a:rPr>
              <a:t>client ID and secret)</a:t>
            </a:r>
          </a:p>
          <a:p>
            <a:endParaRPr lang="en-US" sz="1200" dirty="0">
              <a:solidFill>
                <a:schemeClr val="accent3"/>
              </a:solidFill>
              <a:latin typeface="Arial"/>
              <a:cs typeface="Arial"/>
            </a:endParaRPr>
          </a:p>
          <a:p>
            <a:r>
              <a:rPr lang="en-US" sz="4400" dirty="0" smtClean="0">
                <a:solidFill>
                  <a:schemeClr val="accent3"/>
                </a:solidFill>
                <a:latin typeface="Arial"/>
                <a:cs typeface="Arial"/>
              </a:rPr>
              <a:t>+</a:t>
            </a:r>
          </a:p>
          <a:p>
            <a:r>
              <a:rPr lang="en-US" sz="1200" dirty="0" smtClean="0">
                <a:solidFill>
                  <a:schemeClr val="accent3"/>
                </a:solidFill>
                <a:latin typeface="Arial"/>
                <a:cs typeface="Arial"/>
              </a:rPr>
              <a:t>Refresh token</a:t>
            </a:r>
          </a:p>
          <a:p>
            <a:r>
              <a:rPr lang="en-US" sz="4400" dirty="0" smtClean="0">
                <a:solidFill>
                  <a:schemeClr val="accent3"/>
                </a:solidFill>
                <a:latin typeface="Arial"/>
                <a:cs typeface="Arial"/>
              </a:rPr>
              <a:t>+</a:t>
            </a:r>
            <a:endParaRPr lang="en-US" sz="4400" dirty="0">
              <a:solidFill>
                <a:schemeClr val="accent3"/>
              </a:solidFill>
              <a:latin typeface="Arial"/>
              <a:cs typeface="Arial"/>
            </a:endParaRPr>
          </a:p>
          <a:p>
            <a:r>
              <a:rPr lang="en-US" sz="1200" dirty="0" smtClean="0">
                <a:solidFill>
                  <a:schemeClr val="accent3"/>
                </a:solidFill>
                <a:latin typeface="Arial"/>
                <a:cs typeface="Arial"/>
              </a:rPr>
              <a:t>Optional information about what the application wants to do with the resource </a:t>
            </a:r>
            <a:r>
              <a:rPr lang="en-US" sz="1200" b="1" u="sng" dirty="0" smtClean="0">
                <a:solidFill>
                  <a:schemeClr val="accent3"/>
                </a:solidFill>
                <a:latin typeface="Arial"/>
                <a:cs typeface="Arial"/>
              </a:rPr>
              <a:t>(scope)</a:t>
            </a:r>
            <a:endParaRPr lang="en-US" sz="1200" b="1" u="sng" dirty="0">
              <a:solidFill>
                <a:schemeClr val="accent3"/>
              </a:solidFill>
              <a:latin typeface="Arial"/>
              <a:cs typeface="Arial"/>
            </a:endParaRPr>
          </a:p>
          <a:p>
            <a:r>
              <a:rPr lang="en-US" sz="4400" dirty="0" smtClean="0">
                <a:solidFill>
                  <a:schemeClr val="accent3"/>
                </a:solidFill>
                <a:latin typeface="Arial"/>
                <a:cs typeface="Arial"/>
              </a:rPr>
              <a:t>=</a:t>
            </a:r>
          </a:p>
          <a:p>
            <a:r>
              <a:rPr lang="en-US" sz="1200" dirty="0" smtClean="0">
                <a:solidFill>
                  <a:schemeClr val="accent3"/>
                </a:solidFill>
                <a:latin typeface="Arial"/>
                <a:cs typeface="Arial"/>
              </a:rPr>
              <a:t>Access Token</a:t>
            </a:r>
          </a:p>
        </p:txBody>
      </p:sp>
      <p:pic>
        <p:nvPicPr>
          <p:cNvPr id="17" name="Picture 16"/>
          <p:cNvPicPr>
            <a:picLocks noChangeAspect="1"/>
          </p:cNvPicPr>
          <p:nvPr/>
        </p:nvPicPr>
        <p:blipFill>
          <a:blip r:embed="rId3"/>
          <a:stretch>
            <a:fillRect/>
          </a:stretch>
        </p:blipFill>
        <p:spPr>
          <a:xfrm>
            <a:off x="2911561" y="1828800"/>
            <a:ext cx="685800" cy="900629"/>
          </a:xfrm>
          <a:prstGeom prst="rect">
            <a:avLst/>
          </a:prstGeom>
        </p:spPr>
      </p:pic>
      <p:pic>
        <p:nvPicPr>
          <p:cNvPr id="18" name="Picture 17"/>
          <p:cNvPicPr>
            <a:picLocks noChangeAspect="1"/>
          </p:cNvPicPr>
          <p:nvPr/>
        </p:nvPicPr>
        <p:blipFill>
          <a:blip r:embed="rId4"/>
          <a:stretch>
            <a:fillRect/>
          </a:stretch>
        </p:blipFill>
        <p:spPr>
          <a:xfrm>
            <a:off x="2797261" y="3921760"/>
            <a:ext cx="914400" cy="914400"/>
          </a:xfrm>
          <a:prstGeom prst="rect">
            <a:avLst/>
          </a:prstGeom>
        </p:spPr>
      </p:pic>
      <p:pic>
        <p:nvPicPr>
          <p:cNvPr id="16" name="Picture 15"/>
          <p:cNvPicPr>
            <a:picLocks noChangeAspect="1"/>
          </p:cNvPicPr>
          <p:nvPr/>
        </p:nvPicPr>
        <p:blipFill>
          <a:blip r:embed="rId5"/>
          <a:stretch>
            <a:fillRect/>
          </a:stretch>
        </p:blipFill>
        <p:spPr>
          <a:xfrm>
            <a:off x="2838448" y="2997200"/>
            <a:ext cx="895351" cy="860163"/>
          </a:xfrm>
          <a:prstGeom prst="rect">
            <a:avLst/>
          </a:prstGeom>
        </p:spPr>
      </p:pic>
      <p:pic>
        <p:nvPicPr>
          <p:cNvPr id="20" name="Picture 19"/>
          <p:cNvPicPr>
            <a:picLocks noChangeAspect="1"/>
          </p:cNvPicPr>
          <p:nvPr/>
        </p:nvPicPr>
        <p:blipFill>
          <a:blip r:embed="rId6"/>
          <a:stretch>
            <a:fillRect/>
          </a:stretch>
        </p:blipFill>
        <p:spPr>
          <a:xfrm>
            <a:off x="2874510" y="5069840"/>
            <a:ext cx="783090" cy="852294"/>
          </a:xfrm>
          <a:prstGeom prst="rect">
            <a:avLst/>
          </a:prstGeom>
        </p:spPr>
      </p:pic>
      <p:sp>
        <p:nvSpPr>
          <p:cNvPr id="9" name="TextBox 8"/>
          <p:cNvSpPr txBox="1"/>
          <p:nvPr/>
        </p:nvSpPr>
        <p:spPr>
          <a:xfrm>
            <a:off x="381000" y="6031468"/>
            <a:ext cx="8382000" cy="400110"/>
          </a:xfrm>
          <a:prstGeom prst="rect">
            <a:avLst/>
          </a:prstGeom>
          <a:noFill/>
        </p:spPr>
        <p:txBody>
          <a:bodyPr wrap="square" rtlCol="0">
            <a:spAutoFit/>
          </a:bodyPr>
          <a:lstStyle/>
          <a:p>
            <a:pPr algn="l"/>
            <a:r>
              <a:rPr lang="en-US" sz="2000" dirty="0"/>
              <a:t>In Apigee, </a:t>
            </a:r>
            <a:r>
              <a:rPr lang="en-US" sz="2000" dirty="0" smtClean="0"/>
              <a:t>refresh tokens </a:t>
            </a:r>
            <a:r>
              <a:rPr lang="en-US" sz="2000" dirty="0"/>
              <a:t>are opaque </a:t>
            </a:r>
            <a:r>
              <a:rPr lang="en-US" sz="2000" dirty="0" smtClean="0"/>
              <a:t>strings with no encoded meaning.</a:t>
            </a:r>
            <a:endParaRPr lang="en-US" sz="2000" b="1" dirty="0"/>
          </a:p>
        </p:txBody>
      </p:sp>
      <p:sp>
        <p:nvSpPr>
          <p:cNvPr id="10"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21</a:t>
            </a:fld>
            <a:endParaRPr lang="en-US" dirty="0"/>
          </a:p>
        </p:txBody>
      </p:sp>
    </p:spTree>
    <p:extLst>
      <p:ext uri="{BB962C8B-B14F-4D97-AF65-F5344CB8AC3E}">
        <p14:creationId xmlns:p14="http://schemas.microsoft.com/office/powerpoint/2010/main" val="1625251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381000" y="1066800"/>
            <a:ext cx="8382000" cy="1323439"/>
          </a:xfrm>
          <a:prstGeom prst="rect">
            <a:avLst/>
          </a:prstGeom>
        </p:spPr>
        <p:txBody>
          <a:bodyPr/>
          <a:lstStyle/>
          <a:p>
            <a:pPr marL="0" indent="0">
              <a:buNone/>
            </a:pPr>
            <a:r>
              <a:rPr lang="en-US" sz="2000" b="1" dirty="0" smtClean="0"/>
              <a:t>Scopes</a:t>
            </a:r>
            <a:r>
              <a:rPr lang="en-US" sz="2000" dirty="0" smtClean="0"/>
              <a:t> identify </a:t>
            </a:r>
            <a:r>
              <a:rPr lang="en-US" sz="2000" u="sng" dirty="0" smtClean="0"/>
              <a:t>what an application can do with the resources it is requesting access to</a:t>
            </a:r>
            <a:r>
              <a:rPr lang="en-US" sz="2000" dirty="0" smtClean="0"/>
              <a:t>.  Scope names are </a:t>
            </a:r>
            <a:r>
              <a:rPr lang="en-US" sz="2000" u="sng" dirty="0" smtClean="0"/>
              <a:t>defined by the authorization server</a:t>
            </a:r>
            <a:r>
              <a:rPr lang="en-US" sz="2000" dirty="0" smtClean="0"/>
              <a:t> and are associated with information that enables decisions on whether a given API request is allowed or not. </a:t>
            </a:r>
          </a:p>
        </p:txBody>
      </p:sp>
      <p:sp>
        <p:nvSpPr>
          <p:cNvPr id="3" name="Title 2"/>
          <p:cNvSpPr>
            <a:spLocks noGrp="1"/>
          </p:cNvSpPr>
          <p:nvPr>
            <p:ph type="title"/>
          </p:nvPr>
        </p:nvSpPr>
        <p:spPr>
          <a:xfrm>
            <a:off x="379260" y="491237"/>
            <a:ext cx="7545540" cy="387286"/>
          </a:xfrm>
        </p:spPr>
        <p:txBody>
          <a:bodyPr/>
          <a:lstStyle/>
          <a:p>
            <a:r>
              <a:rPr lang="en-US" dirty="0" smtClean="0"/>
              <a:t>Scopes</a:t>
            </a:r>
            <a:endParaRPr lang="en-US" dirty="0"/>
          </a:p>
        </p:txBody>
      </p:sp>
      <p:sp>
        <p:nvSpPr>
          <p:cNvPr id="5" name="Content Placeholder 1"/>
          <p:cNvSpPr txBox="1">
            <a:spLocks/>
          </p:cNvSpPr>
          <p:nvPr/>
        </p:nvSpPr>
        <p:spPr bwMode="auto">
          <a:xfrm>
            <a:off x="381000" y="3426024"/>
            <a:ext cx="4038600" cy="954107"/>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00000"/>
              </a:lnSpc>
              <a:spcBef>
                <a:spcPct val="25000"/>
              </a:spcBef>
              <a:spcAft>
                <a:spcPct val="25000"/>
              </a:spcAft>
              <a:buClr>
                <a:schemeClr val="accent1"/>
              </a:buClr>
              <a:buSzPct val="65000"/>
              <a:buFont typeface="Wingdings" charset="2"/>
              <a:buChar char=""/>
              <a:defRPr sz="2000">
                <a:solidFill>
                  <a:schemeClr val="tx1">
                    <a:lumMod val="65000"/>
                    <a:lumOff val="35000"/>
                  </a:schemeClr>
                </a:solidFill>
                <a:latin typeface="Arial"/>
                <a:ea typeface="ＭＳ Ｐゴシック" charset="-128"/>
                <a:cs typeface="Arial"/>
              </a:defRPr>
            </a:lvl1pPr>
            <a:lvl2pPr marL="742950" indent="-285750" algn="l" rtl="0" eaLnBrk="1" fontAlgn="base" hangingPunct="1">
              <a:lnSpc>
                <a:spcPct val="100000"/>
              </a:lnSpc>
              <a:spcBef>
                <a:spcPct val="0"/>
              </a:spcBef>
              <a:spcAft>
                <a:spcPts val="600"/>
              </a:spcAft>
              <a:buClr>
                <a:schemeClr val="accent1"/>
              </a:buClr>
              <a:buChar char="–"/>
              <a:defRPr>
                <a:solidFill>
                  <a:schemeClr val="tx1">
                    <a:lumMod val="65000"/>
                    <a:lumOff val="35000"/>
                  </a:schemeClr>
                </a:solidFill>
                <a:latin typeface="Arial"/>
                <a:ea typeface="ＭＳ Ｐゴシック" pitchFamily="23" charset="-128"/>
                <a:cs typeface="Arial"/>
              </a:defRPr>
            </a:lvl2pPr>
            <a:lvl3pPr marL="11430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3pPr>
            <a:lvl4pPr marL="16002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4pPr>
            <a:lvl5pPr marL="20574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5pPr>
            <a:lvl6pPr marL="25146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6pPr>
            <a:lvl7pPr marL="29718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7pPr>
            <a:lvl8pPr marL="34290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8pPr>
            <a:lvl9pPr marL="38862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9pPr>
          </a:lstStyle>
          <a:p>
            <a:pPr marL="0" indent="0">
              <a:buFont typeface="Wingdings" charset="2"/>
              <a:buNone/>
            </a:pPr>
            <a:r>
              <a:rPr lang="en-US" sz="1400" b="1" dirty="0" smtClean="0">
                <a:solidFill>
                  <a:schemeClr val="accent3"/>
                </a:solidFill>
              </a:rPr>
              <a:t>Scope 1: “READ”</a:t>
            </a:r>
            <a:endParaRPr lang="en-US" sz="1400" dirty="0" smtClean="0">
              <a:solidFill>
                <a:schemeClr val="accent3"/>
              </a:solidFill>
            </a:endParaRPr>
          </a:p>
          <a:p>
            <a:r>
              <a:rPr lang="en-US" sz="1400" dirty="0" smtClean="0">
                <a:solidFill>
                  <a:schemeClr val="accent3"/>
                </a:solidFill>
              </a:rPr>
              <a:t>GET /photos</a:t>
            </a:r>
          </a:p>
          <a:p>
            <a:r>
              <a:rPr lang="en-US" sz="1400" dirty="0" smtClean="0">
                <a:solidFill>
                  <a:schemeClr val="accent3"/>
                </a:solidFill>
              </a:rPr>
              <a:t>GET /photos/{id}</a:t>
            </a:r>
          </a:p>
        </p:txBody>
      </p:sp>
      <p:sp>
        <p:nvSpPr>
          <p:cNvPr id="8" name="Content Placeholder 1"/>
          <p:cNvSpPr txBox="1">
            <a:spLocks/>
          </p:cNvSpPr>
          <p:nvPr/>
        </p:nvSpPr>
        <p:spPr bwMode="auto">
          <a:xfrm>
            <a:off x="4724400" y="3426024"/>
            <a:ext cx="3962400" cy="1600438"/>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lnSpc>
                <a:spcPct val="100000"/>
              </a:lnSpc>
              <a:spcBef>
                <a:spcPct val="25000"/>
              </a:spcBef>
              <a:spcAft>
                <a:spcPct val="25000"/>
              </a:spcAft>
              <a:buClr>
                <a:schemeClr val="accent1"/>
              </a:buClr>
              <a:buSzPct val="65000"/>
              <a:buFont typeface="Wingdings" charset="2"/>
              <a:buChar char=""/>
              <a:defRPr sz="2000">
                <a:solidFill>
                  <a:schemeClr val="tx1">
                    <a:lumMod val="65000"/>
                    <a:lumOff val="35000"/>
                  </a:schemeClr>
                </a:solidFill>
                <a:latin typeface="Arial"/>
                <a:ea typeface="ＭＳ Ｐゴシック" charset="-128"/>
                <a:cs typeface="Arial"/>
              </a:defRPr>
            </a:lvl1pPr>
            <a:lvl2pPr marL="742950" indent="-285750" algn="l" rtl="0" eaLnBrk="1" fontAlgn="base" hangingPunct="1">
              <a:lnSpc>
                <a:spcPct val="100000"/>
              </a:lnSpc>
              <a:spcBef>
                <a:spcPct val="0"/>
              </a:spcBef>
              <a:spcAft>
                <a:spcPts val="600"/>
              </a:spcAft>
              <a:buClr>
                <a:schemeClr val="accent1"/>
              </a:buClr>
              <a:buChar char="–"/>
              <a:defRPr>
                <a:solidFill>
                  <a:schemeClr val="tx1">
                    <a:lumMod val="65000"/>
                    <a:lumOff val="35000"/>
                  </a:schemeClr>
                </a:solidFill>
                <a:latin typeface="Arial"/>
                <a:ea typeface="ＭＳ Ｐゴシック" pitchFamily="23" charset="-128"/>
                <a:cs typeface="Arial"/>
              </a:defRPr>
            </a:lvl2pPr>
            <a:lvl3pPr marL="11430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3pPr>
            <a:lvl4pPr marL="16002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4pPr>
            <a:lvl5pPr marL="2057400" indent="-228600" algn="l" rtl="0" eaLnBrk="1" fontAlgn="base" hangingPunct="1">
              <a:lnSpc>
                <a:spcPct val="100000"/>
              </a:lnSpc>
              <a:spcBef>
                <a:spcPct val="0"/>
              </a:spcBef>
              <a:spcAft>
                <a:spcPts val="600"/>
              </a:spcAft>
              <a:buClr>
                <a:schemeClr val="accent1"/>
              </a:buClr>
              <a:buChar char="»"/>
              <a:defRPr sz="1600">
                <a:solidFill>
                  <a:schemeClr val="tx1">
                    <a:lumMod val="65000"/>
                    <a:lumOff val="35000"/>
                  </a:schemeClr>
                </a:solidFill>
                <a:latin typeface="Arial"/>
                <a:ea typeface="ＭＳ Ｐゴシック" pitchFamily="23" charset="-128"/>
                <a:cs typeface="Arial"/>
              </a:defRPr>
            </a:lvl5pPr>
            <a:lvl6pPr marL="25146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6pPr>
            <a:lvl7pPr marL="29718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7pPr>
            <a:lvl8pPr marL="34290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8pPr>
            <a:lvl9pPr marL="3886200" indent="-228600" algn="l" rtl="0" eaLnBrk="1" fontAlgn="base" hangingPunct="1">
              <a:lnSpc>
                <a:spcPct val="95000"/>
              </a:lnSpc>
              <a:spcBef>
                <a:spcPct val="0"/>
              </a:spcBef>
              <a:spcAft>
                <a:spcPct val="25000"/>
              </a:spcAft>
              <a:buClr>
                <a:schemeClr val="accent1"/>
              </a:buClr>
              <a:buChar char="»"/>
              <a:defRPr>
                <a:solidFill>
                  <a:schemeClr val="tx1"/>
                </a:solidFill>
                <a:latin typeface="+mn-lt"/>
                <a:ea typeface="ＭＳ Ｐゴシック" pitchFamily="23" charset="-128"/>
              </a:defRPr>
            </a:lvl9pPr>
          </a:lstStyle>
          <a:p>
            <a:pPr marL="0" indent="0">
              <a:buFont typeface="Wingdings" charset="2"/>
              <a:buNone/>
            </a:pPr>
            <a:r>
              <a:rPr lang="en-US" sz="1400" b="1" dirty="0" smtClean="0">
                <a:solidFill>
                  <a:schemeClr val="accent3"/>
                </a:solidFill>
              </a:rPr>
              <a:t>Scope 2: “UPDATE”</a:t>
            </a:r>
            <a:endParaRPr lang="en-US" sz="1400" dirty="0" smtClean="0">
              <a:solidFill>
                <a:schemeClr val="accent3"/>
              </a:solidFill>
            </a:endParaRPr>
          </a:p>
          <a:p>
            <a:r>
              <a:rPr lang="en-US" sz="1400" dirty="0" smtClean="0">
                <a:solidFill>
                  <a:schemeClr val="accent3"/>
                </a:solidFill>
              </a:rPr>
              <a:t>GET /photos</a:t>
            </a:r>
          </a:p>
          <a:p>
            <a:r>
              <a:rPr lang="en-US" sz="1400" dirty="0" smtClean="0">
                <a:solidFill>
                  <a:schemeClr val="accent3"/>
                </a:solidFill>
              </a:rPr>
              <a:t>GET /photos/{id}</a:t>
            </a:r>
          </a:p>
          <a:p>
            <a:r>
              <a:rPr lang="en-US" sz="1400" dirty="0" smtClean="0">
                <a:solidFill>
                  <a:schemeClr val="accent3"/>
                </a:solidFill>
              </a:rPr>
              <a:t>POST /photos</a:t>
            </a:r>
          </a:p>
          <a:p>
            <a:r>
              <a:rPr lang="en-US" sz="1400" dirty="0" smtClean="0">
                <a:solidFill>
                  <a:schemeClr val="accent3"/>
                </a:solidFill>
              </a:rPr>
              <a:t>PUT /photos/{id}</a:t>
            </a:r>
          </a:p>
        </p:txBody>
      </p:sp>
      <p:pic>
        <p:nvPicPr>
          <p:cNvPr id="9" name="Picture 8"/>
          <p:cNvPicPr>
            <a:picLocks noChangeAspect="1"/>
          </p:cNvPicPr>
          <p:nvPr/>
        </p:nvPicPr>
        <p:blipFill>
          <a:blip r:embed="rId3"/>
          <a:stretch>
            <a:fillRect/>
          </a:stretch>
        </p:blipFill>
        <p:spPr>
          <a:xfrm>
            <a:off x="3429000" y="3465731"/>
            <a:ext cx="914400" cy="838200"/>
          </a:xfrm>
          <a:prstGeom prst="rect">
            <a:avLst/>
          </a:prstGeom>
        </p:spPr>
      </p:pic>
      <p:pic>
        <p:nvPicPr>
          <p:cNvPr id="11" name="Picture 10"/>
          <p:cNvPicPr>
            <a:picLocks noChangeAspect="1"/>
          </p:cNvPicPr>
          <p:nvPr/>
        </p:nvPicPr>
        <p:blipFill>
          <a:blip r:embed="rId4"/>
          <a:stretch>
            <a:fillRect/>
          </a:stretch>
        </p:blipFill>
        <p:spPr>
          <a:xfrm>
            <a:off x="7315200" y="3846731"/>
            <a:ext cx="1237726" cy="927100"/>
          </a:xfrm>
          <a:prstGeom prst="rect">
            <a:avLst/>
          </a:prstGeom>
        </p:spPr>
      </p:pic>
      <p:sp>
        <p:nvSpPr>
          <p:cNvPr id="12" name="TextBox 11"/>
          <p:cNvSpPr txBox="1"/>
          <p:nvPr/>
        </p:nvSpPr>
        <p:spPr>
          <a:xfrm>
            <a:off x="381000" y="2438400"/>
            <a:ext cx="8382000" cy="707886"/>
          </a:xfrm>
          <a:prstGeom prst="rect">
            <a:avLst/>
          </a:prstGeom>
          <a:noFill/>
        </p:spPr>
        <p:txBody>
          <a:bodyPr wrap="square" rtlCol="0">
            <a:spAutoFit/>
          </a:bodyPr>
          <a:lstStyle/>
          <a:p>
            <a:pPr algn="l"/>
            <a:r>
              <a:rPr lang="en-US" sz="2000" dirty="0"/>
              <a:t>Apigee associates scope names to be matched with a combination of API resource path and verb</a:t>
            </a:r>
            <a:r>
              <a:rPr lang="en-US" sz="2000" dirty="0" smtClean="0"/>
              <a:t>.  So, for example: </a:t>
            </a:r>
            <a:r>
              <a:rPr lang="en-US" sz="2000" dirty="0" smtClean="0">
                <a:solidFill>
                  <a:schemeClr val="tx1">
                    <a:lumMod val="65000"/>
                    <a:lumOff val="35000"/>
                  </a:schemeClr>
                </a:solidFill>
                <a:latin typeface="Century Gothic"/>
                <a:cs typeface="Century Gothic"/>
              </a:rPr>
              <a:t> </a:t>
            </a:r>
            <a:endParaRPr lang="en-US" sz="2000" dirty="0"/>
          </a:p>
        </p:txBody>
      </p:sp>
      <p:sp>
        <p:nvSpPr>
          <p:cNvPr id="13" name="TextBox 12"/>
          <p:cNvSpPr txBox="1"/>
          <p:nvPr/>
        </p:nvSpPr>
        <p:spPr>
          <a:xfrm>
            <a:off x="381000" y="5384800"/>
            <a:ext cx="8382000" cy="707886"/>
          </a:xfrm>
          <a:prstGeom prst="rect">
            <a:avLst/>
          </a:prstGeom>
          <a:noFill/>
        </p:spPr>
        <p:txBody>
          <a:bodyPr wrap="square" rtlCol="0">
            <a:spAutoFit/>
          </a:bodyPr>
          <a:lstStyle/>
          <a:p>
            <a:pPr algn="l"/>
            <a:r>
              <a:rPr lang="en-US" sz="2000" dirty="0" smtClean="0"/>
              <a:t>When an application requests an access token, the scope names are </a:t>
            </a:r>
            <a:r>
              <a:rPr lang="en-US" sz="2000" u="sng" dirty="0" smtClean="0"/>
              <a:t>optional</a:t>
            </a:r>
            <a:r>
              <a:rPr lang="en-US" sz="2000" dirty="0" smtClean="0"/>
              <a:t>.</a:t>
            </a:r>
            <a:endParaRPr lang="en-US" sz="2000" dirty="0"/>
          </a:p>
        </p:txBody>
      </p:sp>
      <p:sp>
        <p:nvSpPr>
          <p:cNvPr id="14" name="Slide Number Placeholder 3"/>
          <p:cNvSpPr>
            <a:spLocks noGrp="1"/>
          </p:cNvSpPr>
          <p:nvPr>
            <p:ph type="sldNum" sz="quarter" idx="11"/>
          </p:nvPr>
        </p:nvSpPr>
        <p:spPr>
          <a:xfrm>
            <a:off x="6770688" y="6503371"/>
            <a:ext cx="2133600" cy="365125"/>
          </a:xfrm>
        </p:spPr>
        <p:txBody>
          <a:bodyPr/>
          <a:lstStyle/>
          <a:p>
            <a:fld id="{72EC1214-2C7B-1846-91C7-D93747619575}" type="slidenum">
              <a:rPr lang="en-US" smtClean="0"/>
              <a:t>22</a:t>
            </a:fld>
            <a:endParaRPr lang="en-US" dirty="0"/>
          </a:p>
        </p:txBody>
      </p:sp>
    </p:spTree>
    <p:extLst>
      <p:ext uri="{BB962C8B-B14F-4D97-AF65-F5344CB8AC3E}">
        <p14:creationId xmlns:p14="http://schemas.microsoft.com/office/powerpoint/2010/main" val="3579236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349875"/>
          </a:xfrm>
        </p:spPr>
        <p:txBody>
          <a:bodyPr/>
          <a:lstStyle/>
          <a:p>
            <a:r>
              <a:rPr lang="en-US" dirty="0" smtClean="0"/>
              <a:t>The OAuth spec allows for an app to specify no scope on a token request, in which case you should either:</a:t>
            </a:r>
          </a:p>
          <a:p>
            <a:pPr lvl="1"/>
            <a:r>
              <a:rPr lang="en-US" dirty="0" smtClean="0"/>
              <a:t>assign a default scope or no scopes (the usual case), or</a:t>
            </a:r>
          </a:p>
          <a:p>
            <a:pPr lvl="1"/>
            <a:r>
              <a:rPr lang="en-US" dirty="0" smtClean="0"/>
              <a:t>reject the request</a:t>
            </a:r>
          </a:p>
          <a:p>
            <a:r>
              <a:rPr lang="en-US" dirty="0" smtClean="0"/>
              <a:t>One or more scopes can be specified in the API Product definition</a:t>
            </a:r>
          </a:p>
        </p:txBody>
      </p:sp>
      <p:sp>
        <p:nvSpPr>
          <p:cNvPr id="3" name="Title 2"/>
          <p:cNvSpPr>
            <a:spLocks noGrp="1"/>
          </p:cNvSpPr>
          <p:nvPr>
            <p:ph type="title"/>
          </p:nvPr>
        </p:nvSpPr>
        <p:spPr/>
        <p:txBody>
          <a:bodyPr/>
          <a:lstStyle/>
          <a:p>
            <a:r>
              <a:rPr lang="en-US" dirty="0" smtClean="0"/>
              <a:t>Scopes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23</a:t>
            </a:fld>
            <a:endParaRPr lang="en-US" dirty="0"/>
          </a:p>
        </p:txBody>
      </p:sp>
      <p:pic>
        <p:nvPicPr>
          <p:cNvPr id="6" name="Picture 5"/>
          <p:cNvPicPr>
            <a:picLocks noChangeAspect="1"/>
          </p:cNvPicPr>
          <p:nvPr/>
        </p:nvPicPr>
        <p:blipFill>
          <a:blip r:embed="rId2"/>
          <a:stretch>
            <a:fillRect/>
          </a:stretch>
        </p:blipFill>
        <p:spPr>
          <a:xfrm>
            <a:off x="341488" y="3046779"/>
            <a:ext cx="8382000" cy="3502540"/>
          </a:xfrm>
          <a:prstGeom prst="rect">
            <a:avLst/>
          </a:prstGeom>
        </p:spPr>
      </p:pic>
    </p:spTree>
    <p:extLst>
      <p:ext uri="{BB962C8B-B14F-4D97-AF65-F5344CB8AC3E}">
        <p14:creationId xmlns:p14="http://schemas.microsoft.com/office/powerpoint/2010/main" val="26021393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0"/>
          <p:cNvSpPr>
            <a:spLocks noGrp="1" noChangeArrowheads="1"/>
          </p:cNvSpPr>
          <p:nvPr>
            <p:ph type="title"/>
          </p:nvPr>
        </p:nvSpPr>
        <p:spPr>
          <a:xfrm>
            <a:off x="379260" y="491237"/>
            <a:ext cx="7545540" cy="387286"/>
          </a:xfrm>
        </p:spPr>
        <p:txBody>
          <a:bodyPr/>
          <a:lstStyle/>
          <a:p>
            <a:r>
              <a:rPr lang="en-US" dirty="0" smtClean="0"/>
              <a:t>OAuth Grants</a:t>
            </a:r>
          </a:p>
        </p:txBody>
      </p:sp>
      <p:sp>
        <p:nvSpPr>
          <p:cNvPr id="3" name="Content Placeholder 1"/>
          <p:cNvSpPr>
            <a:spLocks noGrp="1"/>
          </p:cNvSpPr>
          <p:nvPr>
            <p:ph idx="4294967295"/>
          </p:nvPr>
        </p:nvSpPr>
        <p:spPr>
          <a:xfrm>
            <a:off x="381000" y="990600"/>
            <a:ext cx="8382000" cy="1015663"/>
          </a:xfrm>
          <a:prstGeom prst="rect">
            <a:avLst/>
          </a:prstGeom>
        </p:spPr>
        <p:txBody>
          <a:bodyPr/>
          <a:lstStyle/>
          <a:p>
            <a:pPr marL="0" indent="0">
              <a:buNone/>
            </a:pPr>
            <a:r>
              <a:rPr lang="en-US" sz="2000" dirty="0" smtClean="0"/>
              <a:t>An </a:t>
            </a:r>
            <a:r>
              <a:rPr lang="en-US" sz="2000" b="1" dirty="0" smtClean="0"/>
              <a:t>OAuth Grant </a:t>
            </a:r>
            <a:r>
              <a:rPr lang="en-US" sz="2000" dirty="0" smtClean="0"/>
              <a:t>is a credential representing the resource owner’s authorization.  More often than not, we tend to think of grants in terms of the process used to obtain an access token.</a:t>
            </a:r>
            <a:endParaRPr lang="en-US" sz="2000" b="1" dirty="0" smtClean="0"/>
          </a:p>
        </p:txBody>
      </p:sp>
      <p:graphicFrame>
        <p:nvGraphicFramePr>
          <p:cNvPr id="2" name="Table 1"/>
          <p:cNvGraphicFramePr>
            <a:graphicFrameLocks noGrp="1"/>
          </p:cNvGraphicFramePr>
          <p:nvPr>
            <p:extLst>
              <p:ext uri="{D42A27DB-BD31-4B8C-83A1-F6EECF244321}">
                <p14:modId xmlns:p14="http://schemas.microsoft.com/office/powerpoint/2010/main" val="4168992774"/>
              </p:ext>
            </p:extLst>
          </p:nvPr>
        </p:nvGraphicFramePr>
        <p:xfrm>
          <a:off x="304800" y="2209800"/>
          <a:ext cx="8610600" cy="3916679"/>
        </p:xfrm>
        <a:graphic>
          <a:graphicData uri="http://schemas.openxmlformats.org/drawingml/2006/table">
            <a:tbl>
              <a:tblPr firstRow="1" bandRow="1">
                <a:tableStyleId>{69012ECD-51FC-41F1-AA8D-1B2483CD663E}</a:tableStyleId>
              </a:tblPr>
              <a:tblGrid>
                <a:gridCol w="2438400"/>
                <a:gridCol w="5066252"/>
                <a:gridCol w="1105948"/>
              </a:tblGrid>
              <a:tr h="449432">
                <a:tc>
                  <a:txBody>
                    <a:bodyPr/>
                    <a:lstStyle/>
                    <a:p>
                      <a:r>
                        <a:rPr lang="en-US" sz="1400" dirty="0" smtClean="0"/>
                        <a:t>Grant Type</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r>
                        <a:rPr lang="en-US" sz="1400" dirty="0" smtClean="0"/>
                        <a:t>Typical </a:t>
                      </a:r>
                      <a:r>
                        <a:rPr lang="en-US" sz="1400" baseline="0" dirty="0" smtClean="0"/>
                        <a:t>Use Case</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c>
                  <a:txBody>
                    <a:bodyPr/>
                    <a:lstStyle/>
                    <a:p>
                      <a:r>
                        <a:rPr lang="en-US" sz="1400" dirty="0" smtClean="0"/>
                        <a:t>Complex?</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solidFill>
                  </a:tcPr>
                </a:tc>
              </a:tr>
              <a:tr h="449432">
                <a:tc gridSpan="3">
                  <a:txBody>
                    <a:bodyPr/>
                    <a:lstStyle/>
                    <a:p>
                      <a:r>
                        <a:rPr lang="en-US" sz="1400" b="1" dirty="0" smtClean="0"/>
                        <a:t>No</a:t>
                      </a:r>
                      <a:r>
                        <a:rPr lang="en-US" sz="1400" b="1" baseline="0" dirty="0" smtClean="0"/>
                        <a:t> specific resource owner is involved</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r>
              <a:tr h="449432">
                <a:tc>
                  <a:txBody>
                    <a:bodyPr/>
                    <a:lstStyle/>
                    <a:p>
                      <a:r>
                        <a:rPr lang="en-US" sz="1400" dirty="0" smtClean="0"/>
                        <a:t>Client Credentials</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Business system interactions, where</a:t>
                      </a:r>
                      <a:r>
                        <a:rPr lang="en-US" sz="1400" baseline="0" dirty="0" smtClean="0"/>
                        <a:t> resources being operated on are owned by the partner, not a particular user</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No</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49432">
                <a:tc gridSpan="3">
                  <a:txBody>
                    <a:bodyPr/>
                    <a:lstStyle/>
                    <a:p>
                      <a:r>
                        <a:rPr lang="en-US" sz="1400" b="1" dirty="0" smtClean="0"/>
                        <a:t>A specific resource owner is involved</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r>
              <a:tr h="587184">
                <a:tc>
                  <a:txBody>
                    <a:bodyPr/>
                    <a:lstStyle/>
                    <a:p>
                      <a:r>
                        <a:rPr lang="en-US" sz="1400" dirty="0" smtClean="0"/>
                        <a:t>Resource Owner Password Credentials</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Resources are owned by a particular user and the requesting</a:t>
                      </a:r>
                      <a:r>
                        <a:rPr lang="en-US" sz="1400" baseline="0" dirty="0" smtClean="0"/>
                        <a:t> application is </a:t>
                      </a:r>
                      <a:r>
                        <a:rPr lang="en-US" sz="1400" b="1" baseline="0" dirty="0" smtClean="0"/>
                        <a:t>trusted</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A bit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4943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Authorization Code</a:t>
                      </a:r>
                    </a:p>
                    <a:p>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Resources are owned by a particular user and the requesting</a:t>
                      </a:r>
                      <a:r>
                        <a:rPr lang="en-US" sz="1400" baseline="0" dirty="0" smtClean="0"/>
                        <a:t> application is </a:t>
                      </a:r>
                      <a:r>
                        <a:rPr lang="en-US" sz="1400" b="1" baseline="0" dirty="0" smtClean="0"/>
                        <a:t>untrusted</a:t>
                      </a:r>
                      <a:endParaRPr lang="en-US" sz="1400" b="1"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Very</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49432">
                <a:tc>
                  <a:txBody>
                    <a:bodyPr/>
                    <a:lstStyle/>
                    <a:p>
                      <a:r>
                        <a:rPr lang="en-US" sz="1400" dirty="0" smtClean="0"/>
                        <a:t>Implicit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Resources are owned by a particular user, and the requesting application is an </a:t>
                      </a:r>
                      <a:r>
                        <a:rPr lang="en-US" sz="1400" b="1" dirty="0" smtClean="0"/>
                        <a:t>untrusted browser-based app written in a scripting</a:t>
                      </a:r>
                      <a:r>
                        <a:rPr lang="en-US" sz="1400" b="1" baseline="0" dirty="0" smtClean="0"/>
                        <a:t> language such as JavaScript</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Very, and potentially insecure</a:t>
                      </a:r>
                      <a:r>
                        <a:rPr lang="en-US" sz="1400" baseline="0" dirty="0" smtClean="0"/>
                        <a:t> as well</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5"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24</a:t>
            </a:fld>
            <a:endParaRPr lang="en-US" dirty="0"/>
          </a:p>
        </p:txBody>
      </p:sp>
    </p:spTree>
    <p:extLst>
      <p:ext uri="{BB962C8B-B14F-4D97-AF65-F5344CB8AC3E}">
        <p14:creationId xmlns:p14="http://schemas.microsoft.com/office/powerpoint/2010/main" val="326637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198850"/>
            <a:ext cx="7545540" cy="679673"/>
          </a:xfrm>
        </p:spPr>
        <p:txBody>
          <a:bodyPr/>
          <a:lstStyle/>
          <a:p>
            <a:r>
              <a:rPr lang="en-US" dirty="0" smtClean="0"/>
              <a:t>Server-to-Server Communication using</a:t>
            </a:r>
            <a:br>
              <a:rPr lang="en-US" dirty="0" smtClean="0"/>
            </a:br>
            <a:r>
              <a:rPr lang="en-US" dirty="0" smtClean="0"/>
              <a:t>Client Credential Grant Type</a:t>
            </a:r>
            <a:endParaRPr lang="en-US" dirty="0"/>
          </a:p>
        </p:txBody>
      </p:sp>
      <p:pic>
        <p:nvPicPr>
          <p:cNvPr id="9" name="Picture 8"/>
          <p:cNvPicPr>
            <a:picLocks noChangeAspect="1"/>
          </p:cNvPicPr>
          <p:nvPr/>
        </p:nvPicPr>
        <p:blipFill>
          <a:blip r:embed="rId2"/>
          <a:stretch>
            <a:fillRect/>
          </a:stretch>
        </p:blipFill>
        <p:spPr>
          <a:xfrm>
            <a:off x="592667" y="990600"/>
            <a:ext cx="474133" cy="609600"/>
          </a:xfrm>
          <a:prstGeom prst="rect">
            <a:avLst/>
          </a:prstGeom>
        </p:spPr>
      </p:pic>
      <p:sp>
        <p:nvSpPr>
          <p:cNvPr id="10" name="TextBox 9"/>
          <p:cNvSpPr txBox="1"/>
          <p:nvPr/>
        </p:nvSpPr>
        <p:spPr>
          <a:xfrm>
            <a:off x="228600" y="1600200"/>
            <a:ext cx="1371600" cy="461665"/>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Business Partner System</a:t>
            </a:r>
          </a:p>
        </p:txBody>
      </p:sp>
      <p:cxnSp>
        <p:nvCxnSpPr>
          <p:cNvPr id="13" name="Straight Arrow Connector 12"/>
          <p:cNvCxnSpPr/>
          <p:nvPr/>
        </p:nvCxnSpPr>
        <p:spPr bwMode="auto">
          <a:xfrm>
            <a:off x="838200" y="2819400"/>
            <a:ext cx="4876800" cy="0"/>
          </a:xfrm>
          <a:prstGeom prst="straightConnector1">
            <a:avLst/>
          </a:prstGeom>
          <a:noFill/>
          <a:ln w="41275" cap="flat" cmpd="sng" algn="ctr">
            <a:solidFill>
              <a:schemeClr val="tx1"/>
            </a:solidFill>
            <a:prstDash val="solid"/>
            <a:round/>
            <a:headEnd type="none" w="med" len="med"/>
            <a:tailEnd type="arrow"/>
          </a:ln>
          <a:effectLst/>
        </p:spPr>
      </p:cxnSp>
      <p:sp>
        <p:nvSpPr>
          <p:cNvPr id="14" name="TextBox 13"/>
          <p:cNvSpPr txBox="1"/>
          <p:nvPr/>
        </p:nvSpPr>
        <p:spPr>
          <a:xfrm>
            <a:off x="1371600" y="2377440"/>
            <a:ext cx="403860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Application’s client ID and secret and scope sent to </a:t>
            </a:r>
            <a:r>
              <a:rPr lang="en-US" sz="1000" dirty="0" smtClean="0">
                <a:solidFill>
                  <a:schemeClr val="tx1">
                    <a:lumMod val="65000"/>
                    <a:lumOff val="35000"/>
                  </a:schemeClr>
                </a:solidFill>
                <a:latin typeface="Arial"/>
                <a:cs typeface="Arial"/>
              </a:rPr>
              <a:t>authentication server</a:t>
            </a:r>
            <a:endParaRPr lang="en-US" sz="1000" dirty="0">
              <a:solidFill>
                <a:schemeClr val="tx1">
                  <a:lumMod val="65000"/>
                  <a:lumOff val="35000"/>
                </a:schemeClr>
              </a:solidFill>
              <a:latin typeface="Arial"/>
              <a:cs typeface="Arial"/>
            </a:endParaRPr>
          </a:p>
        </p:txBody>
      </p:sp>
      <p:sp>
        <p:nvSpPr>
          <p:cNvPr id="17" name="TextBox 16"/>
          <p:cNvSpPr txBox="1"/>
          <p:nvPr/>
        </p:nvSpPr>
        <p:spPr>
          <a:xfrm>
            <a:off x="1371600" y="3193990"/>
            <a:ext cx="4114800" cy="246221"/>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Access token returned to business partner system</a:t>
            </a:r>
          </a:p>
        </p:txBody>
      </p:sp>
      <p:sp>
        <p:nvSpPr>
          <p:cNvPr id="19" name="TextBox 18"/>
          <p:cNvSpPr txBox="1"/>
          <p:nvPr/>
        </p:nvSpPr>
        <p:spPr>
          <a:xfrm>
            <a:off x="1371599" y="3854390"/>
            <a:ext cx="4114801" cy="246221"/>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Request submitted with access token to prove authentication</a:t>
            </a:r>
          </a:p>
        </p:txBody>
      </p:sp>
      <p:sp>
        <p:nvSpPr>
          <p:cNvPr id="21" name="TextBox 20"/>
          <p:cNvSpPr txBox="1"/>
          <p:nvPr/>
        </p:nvSpPr>
        <p:spPr>
          <a:xfrm>
            <a:off x="5334000" y="1784866"/>
            <a:ext cx="710551" cy="276999"/>
          </a:xfrm>
          <a:prstGeom prst="rect">
            <a:avLst/>
          </a:prstGeom>
          <a:noFill/>
        </p:spPr>
        <p:txBody>
          <a:bodyPr wrap="none" rtlCol="0">
            <a:spAutoFit/>
          </a:bodyPr>
          <a:lstStyle/>
          <a:p>
            <a:pPr algn="l"/>
            <a:r>
              <a:rPr lang="en-US" sz="1200" b="1" u="sng" dirty="0" smtClean="0">
                <a:solidFill>
                  <a:schemeClr val="tx1">
                    <a:lumMod val="65000"/>
                    <a:lumOff val="35000"/>
                  </a:schemeClr>
                </a:solidFill>
                <a:latin typeface="Arial"/>
                <a:cs typeface="Arial"/>
              </a:rPr>
              <a:t>Apigee</a:t>
            </a:r>
          </a:p>
        </p:txBody>
      </p:sp>
      <p:cxnSp>
        <p:nvCxnSpPr>
          <p:cNvPr id="28" name="Straight Arrow Connector 27"/>
          <p:cNvCxnSpPr/>
          <p:nvPr/>
        </p:nvCxnSpPr>
        <p:spPr bwMode="auto">
          <a:xfrm flipH="1">
            <a:off x="838200" y="5638800"/>
            <a:ext cx="7162800" cy="0"/>
          </a:xfrm>
          <a:prstGeom prst="straightConnector1">
            <a:avLst/>
          </a:prstGeom>
          <a:noFill/>
          <a:ln w="41275" cap="flat" cmpd="sng" algn="ctr">
            <a:solidFill>
              <a:schemeClr val="tx1"/>
            </a:solidFill>
            <a:prstDash val="solid"/>
            <a:round/>
            <a:headEnd type="none" w="med" len="med"/>
            <a:tailEnd type="arrow"/>
          </a:ln>
          <a:effectLst/>
        </p:spPr>
      </p:cxnSp>
      <p:sp>
        <p:nvSpPr>
          <p:cNvPr id="29" name="TextBox 28"/>
          <p:cNvSpPr txBox="1"/>
          <p:nvPr/>
        </p:nvSpPr>
        <p:spPr>
          <a:xfrm>
            <a:off x="1371600" y="5334000"/>
            <a:ext cx="4114800" cy="246221"/>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Response returned</a:t>
            </a:r>
          </a:p>
        </p:txBody>
      </p:sp>
      <p:sp>
        <p:nvSpPr>
          <p:cNvPr id="30" name="Oval 29"/>
          <p:cNvSpPr/>
          <p:nvPr/>
        </p:nvSpPr>
        <p:spPr bwMode="gray">
          <a:xfrm>
            <a:off x="1153159" y="5342809"/>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5</a:t>
            </a:r>
          </a:p>
        </p:txBody>
      </p:sp>
      <p:sp>
        <p:nvSpPr>
          <p:cNvPr id="31" name="Oval 30"/>
          <p:cNvSpPr/>
          <p:nvPr/>
        </p:nvSpPr>
        <p:spPr bwMode="gray">
          <a:xfrm>
            <a:off x="1153159" y="2448699"/>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a:t>
            </a:r>
          </a:p>
        </p:txBody>
      </p:sp>
      <p:sp>
        <p:nvSpPr>
          <p:cNvPr id="32" name="Oval 31"/>
          <p:cNvSpPr/>
          <p:nvPr/>
        </p:nvSpPr>
        <p:spPr bwMode="gray">
          <a:xfrm>
            <a:off x="1153159" y="3200400"/>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2</a:t>
            </a:r>
          </a:p>
        </p:txBody>
      </p:sp>
      <p:sp>
        <p:nvSpPr>
          <p:cNvPr id="33" name="Oval 32"/>
          <p:cNvSpPr/>
          <p:nvPr/>
        </p:nvSpPr>
        <p:spPr bwMode="gray">
          <a:xfrm>
            <a:off x="1164653" y="3876645"/>
            <a:ext cx="224146"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3</a:t>
            </a:r>
          </a:p>
        </p:txBody>
      </p:sp>
      <p:sp>
        <p:nvSpPr>
          <p:cNvPr id="55" name="TextBox 54"/>
          <p:cNvSpPr txBox="1"/>
          <p:nvPr/>
        </p:nvSpPr>
        <p:spPr>
          <a:xfrm>
            <a:off x="7334933" y="1600200"/>
            <a:ext cx="1276411" cy="461665"/>
          </a:xfrm>
          <a:prstGeom prst="rect">
            <a:avLst/>
          </a:prstGeom>
          <a:noFill/>
        </p:spPr>
        <p:txBody>
          <a:bodyPr wrap="none" rtlCol="0">
            <a:spAutoFit/>
          </a:bodyPr>
          <a:lstStyle/>
          <a:p>
            <a:r>
              <a:rPr lang="en-US" sz="1200" b="1" u="sng" dirty="0" smtClean="0">
                <a:solidFill>
                  <a:schemeClr val="tx1">
                    <a:lumMod val="65000"/>
                    <a:lumOff val="35000"/>
                  </a:schemeClr>
                </a:solidFill>
                <a:latin typeface="Arial"/>
                <a:cs typeface="Arial"/>
              </a:rPr>
              <a:t>Your Business</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System</a:t>
            </a:r>
          </a:p>
        </p:txBody>
      </p:sp>
      <p:pic>
        <p:nvPicPr>
          <p:cNvPr id="56" name="Picture 55"/>
          <p:cNvPicPr>
            <a:picLocks noChangeAspect="1"/>
          </p:cNvPicPr>
          <p:nvPr/>
        </p:nvPicPr>
        <p:blipFill>
          <a:blip r:embed="rId2"/>
          <a:stretch>
            <a:fillRect/>
          </a:stretch>
        </p:blipFill>
        <p:spPr>
          <a:xfrm>
            <a:off x="5486400" y="990600"/>
            <a:ext cx="474133" cy="609600"/>
          </a:xfrm>
          <a:prstGeom prst="rect">
            <a:avLst/>
          </a:prstGeom>
        </p:spPr>
      </p:pic>
      <p:pic>
        <p:nvPicPr>
          <p:cNvPr id="57" name="Picture 56"/>
          <p:cNvPicPr>
            <a:picLocks noChangeAspect="1"/>
          </p:cNvPicPr>
          <p:nvPr/>
        </p:nvPicPr>
        <p:blipFill>
          <a:blip r:embed="rId2"/>
          <a:stretch>
            <a:fillRect/>
          </a:stretch>
        </p:blipFill>
        <p:spPr>
          <a:xfrm>
            <a:off x="7679267" y="990600"/>
            <a:ext cx="474133" cy="609600"/>
          </a:xfrm>
          <a:prstGeom prst="rect">
            <a:avLst/>
          </a:prstGeom>
        </p:spPr>
      </p:pic>
      <p:cxnSp>
        <p:nvCxnSpPr>
          <p:cNvPr id="59" name="Straight Connector 58"/>
          <p:cNvCxnSpPr/>
          <p:nvPr/>
        </p:nvCxnSpPr>
        <p:spPr bwMode="auto">
          <a:xfrm>
            <a:off x="838200" y="2133600"/>
            <a:ext cx="0" cy="3733800"/>
          </a:xfrm>
          <a:prstGeom prst="line">
            <a:avLst/>
          </a:prstGeom>
          <a:noFill/>
          <a:ln w="12700" cap="flat" cmpd="sng" algn="ctr">
            <a:solidFill>
              <a:srgbClr val="000000"/>
            </a:solidFill>
            <a:prstDash val="sysDot"/>
            <a:round/>
            <a:headEnd type="none" w="med" len="med"/>
            <a:tailEnd type="none" w="med" len="med"/>
          </a:ln>
          <a:effectLst/>
        </p:spPr>
      </p:cxnSp>
      <p:cxnSp>
        <p:nvCxnSpPr>
          <p:cNvPr id="62" name="Straight Connector 61"/>
          <p:cNvCxnSpPr/>
          <p:nvPr/>
        </p:nvCxnSpPr>
        <p:spPr bwMode="auto">
          <a:xfrm>
            <a:off x="5715000" y="2133600"/>
            <a:ext cx="0" cy="3733800"/>
          </a:xfrm>
          <a:prstGeom prst="line">
            <a:avLst/>
          </a:prstGeom>
          <a:noFill/>
          <a:ln w="12700" cap="flat" cmpd="sng" algn="ctr">
            <a:solidFill>
              <a:srgbClr val="000000"/>
            </a:solidFill>
            <a:prstDash val="sysDot"/>
            <a:round/>
            <a:headEnd type="none" w="med" len="med"/>
            <a:tailEnd type="none" w="med" len="med"/>
          </a:ln>
          <a:effectLst/>
        </p:spPr>
      </p:cxnSp>
      <p:cxnSp>
        <p:nvCxnSpPr>
          <p:cNvPr id="63" name="Straight Connector 62"/>
          <p:cNvCxnSpPr/>
          <p:nvPr/>
        </p:nvCxnSpPr>
        <p:spPr bwMode="auto">
          <a:xfrm>
            <a:off x="8001000" y="2133600"/>
            <a:ext cx="0" cy="3733800"/>
          </a:xfrm>
          <a:prstGeom prst="line">
            <a:avLst/>
          </a:prstGeom>
          <a:noFill/>
          <a:ln w="12700" cap="flat" cmpd="sng" algn="ctr">
            <a:solidFill>
              <a:srgbClr val="000000"/>
            </a:solidFill>
            <a:prstDash val="sysDot"/>
            <a:round/>
            <a:headEnd type="none" w="med" len="med"/>
            <a:tailEnd type="none" w="med" len="med"/>
          </a:ln>
          <a:effectLst/>
        </p:spPr>
      </p:cxnSp>
      <p:cxnSp>
        <p:nvCxnSpPr>
          <p:cNvPr id="73" name="Straight Arrow Connector 72"/>
          <p:cNvCxnSpPr/>
          <p:nvPr/>
        </p:nvCxnSpPr>
        <p:spPr bwMode="auto">
          <a:xfrm flipH="1">
            <a:off x="838200" y="3581400"/>
            <a:ext cx="4876800" cy="0"/>
          </a:xfrm>
          <a:prstGeom prst="straightConnector1">
            <a:avLst/>
          </a:prstGeom>
          <a:noFill/>
          <a:ln w="41275" cap="flat" cmpd="sng" algn="ctr">
            <a:solidFill>
              <a:schemeClr val="tx1"/>
            </a:solidFill>
            <a:prstDash val="solid"/>
            <a:round/>
            <a:headEnd type="none" w="med" len="med"/>
            <a:tailEnd type="arrow"/>
          </a:ln>
          <a:effectLst/>
        </p:spPr>
      </p:cxnSp>
      <p:cxnSp>
        <p:nvCxnSpPr>
          <p:cNvPr id="74" name="Straight Arrow Connector 73"/>
          <p:cNvCxnSpPr/>
          <p:nvPr/>
        </p:nvCxnSpPr>
        <p:spPr bwMode="auto">
          <a:xfrm>
            <a:off x="838200" y="4191000"/>
            <a:ext cx="4876800" cy="0"/>
          </a:xfrm>
          <a:prstGeom prst="straightConnector1">
            <a:avLst/>
          </a:prstGeom>
          <a:noFill/>
          <a:ln w="41275" cap="flat" cmpd="sng" algn="ctr">
            <a:solidFill>
              <a:schemeClr val="tx1"/>
            </a:solidFill>
            <a:prstDash val="solid"/>
            <a:round/>
            <a:headEnd type="none" w="med" len="med"/>
            <a:tailEnd type="arrow"/>
          </a:ln>
          <a:effectLst/>
        </p:spPr>
      </p:cxnSp>
      <p:sp>
        <p:nvSpPr>
          <p:cNvPr id="34" name="Rectangular Callout 33"/>
          <p:cNvSpPr/>
          <p:nvPr/>
        </p:nvSpPr>
        <p:spPr bwMode="gray">
          <a:xfrm>
            <a:off x="5715000" y="2057400"/>
            <a:ext cx="2286000" cy="1143000"/>
          </a:xfrm>
          <a:prstGeom prst="wedgeRectCallout">
            <a:avLst>
              <a:gd name="adj1" fmla="val -50759"/>
              <a:gd name="adj2" fmla="val 66783"/>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eaLnBrk="0" hangingPunct="0"/>
            <a:r>
              <a:rPr lang="en-US" sz="1200" dirty="0" smtClean="0">
                <a:solidFill>
                  <a:schemeClr val="bg1"/>
                </a:solidFill>
                <a:effectLst>
                  <a:outerShdw blurRad="38100" dist="38100" dir="2700000" algn="tl">
                    <a:srgbClr val="000000">
                      <a:alpha val="43137"/>
                    </a:srgbClr>
                  </a:outerShdw>
                </a:effectLst>
                <a:latin typeface="Arial"/>
              </a:rPr>
              <a:t>Application credentials and scope verified against registrations and </a:t>
            </a:r>
            <a:r>
              <a:rPr lang="en-US" sz="1200" dirty="0">
                <a:solidFill>
                  <a:schemeClr val="bg1"/>
                </a:solidFill>
                <a:effectLst>
                  <a:outerShdw blurRad="38100" dist="38100" dir="2700000" algn="tl">
                    <a:srgbClr val="000000">
                      <a:alpha val="43137"/>
                    </a:srgbClr>
                  </a:outerShdw>
                </a:effectLst>
                <a:latin typeface="Arial"/>
              </a:rPr>
              <a:t>API Products, and creation of session state with business system if needed</a:t>
            </a:r>
            <a:endParaRPr lang="en-US" sz="1200" dirty="0" smtClean="0">
              <a:solidFill>
                <a:schemeClr val="bg1"/>
              </a:solidFill>
              <a:effectLst>
                <a:outerShdw blurRad="38100" dist="38100" dir="2700000" algn="tl">
                  <a:srgbClr val="000000">
                    <a:alpha val="43137"/>
                  </a:srgbClr>
                </a:outerShdw>
              </a:effectLst>
              <a:latin typeface="Arial"/>
            </a:endParaRPr>
          </a:p>
        </p:txBody>
      </p:sp>
      <p:sp>
        <p:nvSpPr>
          <p:cNvPr id="37" name="TextBox 36"/>
          <p:cNvSpPr txBox="1"/>
          <p:nvPr/>
        </p:nvSpPr>
        <p:spPr>
          <a:xfrm>
            <a:off x="6096000" y="4857690"/>
            <a:ext cx="1981200" cy="400110"/>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Request submitted to business</a:t>
            </a:r>
            <a:br>
              <a:rPr lang="en-US" sz="1000" dirty="0" smtClean="0">
                <a:solidFill>
                  <a:schemeClr val="tx1">
                    <a:lumMod val="65000"/>
                    <a:lumOff val="35000"/>
                  </a:schemeClr>
                </a:solidFill>
                <a:latin typeface="Arial"/>
                <a:cs typeface="Arial"/>
              </a:rPr>
            </a:br>
            <a:r>
              <a:rPr lang="en-US" sz="1000" dirty="0" smtClean="0">
                <a:solidFill>
                  <a:schemeClr val="tx1">
                    <a:lumMod val="65000"/>
                    <a:lumOff val="35000"/>
                  </a:schemeClr>
                </a:solidFill>
                <a:latin typeface="Arial"/>
                <a:cs typeface="Arial"/>
              </a:rPr>
              <a:t>system</a:t>
            </a:r>
          </a:p>
        </p:txBody>
      </p:sp>
      <p:sp>
        <p:nvSpPr>
          <p:cNvPr id="38" name="Oval 37"/>
          <p:cNvSpPr/>
          <p:nvPr/>
        </p:nvSpPr>
        <p:spPr bwMode="gray">
          <a:xfrm>
            <a:off x="5867400" y="4942840"/>
            <a:ext cx="2073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4</a:t>
            </a:r>
          </a:p>
        </p:txBody>
      </p:sp>
      <p:cxnSp>
        <p:nvCxnSpPr>
          <p:cNvPr id="39" name="Straight Arrow Connector 38"/>
          <p:cNvCxnSpPr/>
          <p:nvPr/>
        </p:nvCxnSpPr>
        <p:spPr bwMode="auto">
          <a:xfrm>
            <a:off x="5715000" y="5257800"/>
            <a:ext cx="2286000" cy="0"/>
          </a:xfrm>
          <a:prstGeom prst="straightConnector1">
            <a:avLst/>
          </a:prstGeom>
          <a:noFill/>
          <a:ln w="41275" cap="flat" cmpd="sng" algn="ctr">
            <a:solidFill>
              <a:schemeClr val="tx1"/>
            </a:solidFill>
            <a:prstDash val="solid"/>
            <a:round/>
            <a:headEnd type="none" w="med" len="med"/>
            <a:tailEnd type="arrow"/>
          </a:ln>
          <a:effectLst/>
        </p:spPr>
      </p:cxnSp>
      <p:sp>
        <p:nvSpPr>
          <p:cNvPr id="40" name="Rectangular Callout 39"/>
          <p:cNvSpPr/>
          <p:nvPr/>
        </p:nvSpPr>
        <p:spPr bwMode="gray">
          <a:xfrm>
            <a:off x="5715000" y="4343400"/>
            <a:ext cx="2286000" cy="381000"/>
          </a:xfrm>
          <a:prstGeom prst="wedgeRectCallout">
            <a:avLst>
              <a:gd name="adj1" fmla="val -51834"/>
              <a:gd name="adj2" fmla="val 111321"/>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Access token verified</a:t>
            </a:r>
          </a:p>
        </p:txBody>
      </p:sp>
      <p:sp>
        <p:nvSpPr>
          <p:cNvPr id="35"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25</a:t>
            </a:fld>
            <a:endParaRPr lang="en-US" dirty="0"/>
          </a:p>
        </p:txBody>
      </p:sp>
    </p:spTree>
    <p:extLst>
      <p:ext uri="{BB962C8B-B14F-4D97-AF65-F5344CB8AC3E}">
        <p14:creationId xmlns:p14="http://schemas.microsoft.com/office/powerpoint/2010/main" val="2631216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2687320"/>
          </a:xfrm>
        </p:spPr>
        <p:txBody>
          <a:bodyPr>
            <a:normAutofit/>
          </a:bodyPr>
          <a:lstStyle/>
          <a:p>
            <a:r>
              <a:rPr lang="en-US" dirty="0" smtClean="0"/>
              <a:t>Generate tokens for the client credentials grant using </a:t>
            </a:r>
            <a:r>
              <a:rPr lang="en-US" dirty="0"/>
              <a:t>the OAuthV2 </a:t>
            </a:r>
            <a:r>
              <a:rPr lang="en-US" dirty="0" smtClean="0"/>
              <a:t>policy.  Be sure to set the token endpoint to use SSL.</a:t>
            </a:r>
          </a:p>
          <a:p>
            <a:endParaRPr lang="en-US" dirty="0"/>
          </a:p>
          <a:p>
            <a:endParaRPr lang="en-US" dirty="0" smtClean="0"/>
          </a:p>
          <a:p>
            <a:endParaRPr lang="en-US" dirty="0"/>
          </a:p>
          <a:p>
            <a:endParaRPr lang="en-US" dirty="0" smtClean="0"/>
          </a:p>
          <a:p>
            <a:endParaRPr lang="en-US" dirty="0"/>
          </a:p>
          <a:p>
            <a:endParaRPr lang="en-US" dirty="0" smtClean="0"/>
          </a:p>
          <a:p>
            <a:pPr marL="274320" indent="0">
              <a:buNone/>
            </a:pPr>
            <a:endParaRPr lang="en-US" dirty="0"/>
          </a:p>
        </p:txBody>
      </p:sp>
      <p:sp>
        <p:nvSpPr>
          <p:cNvPr id="3" name="Title 2"/>
          <p:cNvSpPr>
            <a:spLocks noGrp="1"/>
          </p:cNvSpPr>
          <p:nvPr>
            <p:ph type="title"/>
          </p:nvPr>
        </p:nvSpPr>
        <p:spPr/>
        <p:txBody>
          <a:bodyPr/>
          <a:lstStyle/>
          <a:p>
            <a:r>
              <a:rPr lang="en-US" dirty="0"/>
              <a:t>Implementing </a:t>
            </a:r>
            <a:r>
              <a:rPr lang="en-US" dirty="0" smtClean="0"/>
              <a:t>OAuth: Client Credentials Grant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26</a:t>
            </a:fld>
            <a:endParaRPr lang="en-US" dirty="0"/>
          </a:p>
        </p:txBody>
      </p:sp>
      <p:pic>
        <p:nvPicPr>
          <p:cNvPr id="5" name="Picture 4"/>
          <p:cNvPicPr>
            <a:picLocks noChangeAspect="1"/>
          </p:cNvPicPr>
          <p:nvPr/>
        </p:nvPicPr>
        <p:blipFill>
          <a:blip r:embed="rId2"/>
          <a:stretch>
            <a:fillRect/>
          </a:stretch>
        </p:blipFill>
        <p:spPr>
          <a:xfrm>
            <a:off x="0" y="2209800"/>
            <a:ext cx="9144000" cy="2417626"/>
          </a:xfrm>
          <a:prstGeom prst="rect">
            <a:avLst/>
          </a:prstGeom>
        </p:spPr>
      </p:pic>
    </p:spTree>
    <p:extLst>
      <p:ext uri="{BB962C8B-B14F-4D97-AF65-F5344CB8AC3E}">
        <p14:creationId xmlns:p14="http://schemas.microsoft.com/office/powerpoint/2010/main" val="13398687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OAuthV2 policy’s “VerifyAccessToken” operation will validate the access token for subsequent requests </a:t>
            </a:r>
            <a:r>
              <a:rPr lang="en-US" b="1" dirty="0" smtClean="0"/>
              <a:t>for all grant types</a:t>
            </a:r>
            <a:r>
              <a:rPr lang="en-US" dirty="0" smtClean="0"/>
              <a:t>.  </a:t>
            </a:r>
          </a:p>
          <a:p>
            <a:endParaRPr lang="en-US" dirty="0"/>
          </a:p>
          <a:p>
            <a:endParaRPr lang="en-US" dirty="0" smtClean="0"/>
          </a:p>
          <a:p>
            <a:endParaRPr lang="en-US" dirty="0"/>
          </a:p>
          <a:p>
            <a:endParaRPr lang="en-US" dirty="0" smtClean="0"/>
          </a:p>
          <a:p>
            <a:endParaRPr lang="en-US" dirty="0" smtClean="0"/>
          </a:p>
          <a:p>
            <a:r>
              <a:rPr lang="en-US" dirty="0" smtClean="0"/>
              <a:t>Set the access token as the Bearer token in the Authorization header of the http request.</a:t>
            </a:r>
          </a:p>
          <a:p>
            <a:pPr marL="274320" indent="0">
              <a:buNone/>
            </a:pPr>
            <a:endParaRPr lang="en-US" dirty="0" smtClean="0"/>
          </a:p>
        </p:txBody>
      </p:sp>
      <p:sp>
        <p:nvSpPr>
          <p:cNvPr id="3" name="Title 2"/>
          <p:cNvSpPr>
            <a:spLocks noGrp="1"/>
          </p:cNvSpPr>
          <p:nvPr>
            <p:ph type="title"/>
          </p:nvPr>
        </p:nvSpPr>
        <p:spPr/>
        <p:txBody>
          <a:bodyPr/>
          <a:lstStyle/>
          <a:p>
            <a:r>
              <a:rPr lang="en-US" dirty="0"/>
              <a:t>Implementing </a:t>
            </a:r>
            <a:r>
              <a:rPr lang="en-US" dirty="0" smtClean="0"/>
              <a:t>OAuth: Client Credentials Grant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27</a:t>
            </a:fld>
            <a:endParaRPr lang="en-US" dirty="0"/>
          </a:p>
        </p:txBody>
      </p:sp>
      <p:pic>
        <p:nvPicPr>
          <p:cNvPr id="5" name="Picture 4"/>
          <p:cNvPicPr>
            <a:picLocks noChangeAspect="1"/>
          </p:cNvPicPr>
          <p:nvPr/>
        </p:nvPicPr>
        <p:blipFill>
          <a:blip r:embed="rId2"/>
          <a:stretch>
            <a:fillRect/>
          </a:stretch>
        </p:blipFill>
        <p:spPr>
          <a:xfrm>
            <a:off x="0" y="1971322"/>
            <a:ext cx="9144000" cy="1440000"/>
          </a:xfrm>
          <a:prstGeom prst="rect">
            <a:avLst/>
          </a:prstGeom>
        </p:spPr>
      </p:pic>
      <p:sp>
        <p:nvSpPr>
          <p:cNvPr id="7" name="TextBox 6"/>
          <p:cNvSpPr txBox="1"/>
          <p:nvPr/>
        </p:nvSpPr>
        <p:spPr>
          <a:xfrm>
            <a:off x="606778" y="4840112"/>
            <a:ext cx="7489199" cy="954107"/>
          </a:xfrm>
          <a:prstGeom prst="rect">
            <a:avLst/>
          </a:prstGeom>
          <a:noFill/>
          <a:ln w="25400">
            <a:solidFill>
              <a:schemeClr val="tx2"/>
            </a:solidFill>
          </a:ln>
        </p:spPr>
        <p:txBody>
          <a:bodyPr wrap="none" rtlCol="0">
            <a:spAutoFit/>
          </a:bodyPr>
          <a:lstStyle/>
          <a:p>
            <a:pPr>
              <a:buClr>
                <a:schemeClr val="tx2"/>
              </a:buClr>
            </a:pPr>
            <a:endParaRPr lang="en-US" sz="1400" dirty="0" smtClean="0">
              <a:latin typeface="Consolas"/>
              <a:cs typeface="Consolas"/>
            </a:endParaRPr>
          </a:p>
          <a:p>
            <a:pPr>
              <a:buClr>
                <a:schemeClr val="tx2"/>
              </a:buClr>
            </a:pPr>
            <a:r>
              <a:rPr lang="en-US" sz="1400" dirty="0" smtClean="0">
                <a:latin typeface="Consolas"/>
                <a:cs typeface="Consolas"/>
              </a:rPr>
              <a:t>curl </a:t>
            </a:r>
            <a:r>
              <a:rPr lang="en-US" sz="1400" dirty="0">
                <a:latin typeface="Consolas"/>
                <a:cs typeface="Consolas"/>
              </a:rPr>
              <a:t>-H "Authorization: Bearer {access_token}" </a:t>
            </a:r>
            <a:r>
              <a:rPr lang="en-US" sz="1400" dirty="0" smtClean="0">
                <a:latin typeface="Consolas"/>
                <a:cs typeface="Consolas"/>
              </a:rPr>
              <a:t/>
            </a:r>
            <a:br>
              <a:rPr lang="en-US" sz="1400" dirty="0" smtClean="0">
                <a:latin typeface="Consolas"/>
                <a:cs typeface="Consolas"/>
              </a:rPr>
            </a:br>
            <a:r>
              <a:rPr lang="en-US" sz="1400" dirty="0" smtClean="0">
                <a:latin typeface="Consolas"/>
                <a:cs typeface="Consolas"/>
              </a:rPr>
              <a:t>http</a:t>
            </a:r>
            <a:r>
              <a:rPr lang="en-US" sz="1400" dirty="0">
                <a:latin typeface="Consolas"/>
                <a:cs typeface="Consolas"/>
              </a:rPr>
              <a:t>:/</a:t>
            </a:r>
            <a:r>
              <a:rPr lang="en-US" sz="1400" dirty="0" smtClean="0">
                <a:latin typeface="Consolas"/>
                <a:cs typeface="Consolas"/>
              </a:rPr>
              <a:t>/myorg-</a:t>
            </a:r>
            <a:r>
              <a:rPr lang="en-US" sz="1400" dirty="0">
                <a:latin typeface="Consolas"/>
                <a:cs typeface="Consolas"/>
              </a:rPr>
              <a:t>test.apigee.net/v1/cc/oauth_cc_weather/forecastrss?w=</a:t>
            </a:r>
            <a:r>
              <a:rPr lang="en-US" sz="1400" dirty="0" smtClean="0">
                <a:latin typeface="Consolas"/>
                <a:cs typeface="Consolas"/>
              </a:rPr>
              <a:t>12797282</a:t>
            </a:r>
          </a:p>
          <a:p>
            <a:pPr>
              <a:buClr>
                <a:schemeClr val="tx2"/>
              </a:buClr>
            </a:pPr>
            <a:endParaRPr lang="en-US" sz="1400" dirty="0" smtClean="0">
              <a:latin typeface="Consolas"/>
              <a:cs typeface="Consolas"/>
            </a:endParaRPr>
          </a:p>
        </p:txBody>
      </p:sp>
    </p:spTree>
    <p:extLst>
      <p:ext uri="{BB962C8B-B14F-4D97-AF65-F5344CB8AC3E}">
        <p14:creationId xmlns:p14="http://schemas.microsoft.com/office/powerpoint/2010/main" val="10128110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You can generate tokens that are value only for a specific scope:</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and verify that tokens are valid for a specific scope:</a:t>
            </a:r>
            <a:endParaRPr lang="en-US" dirty="0"/>
          </a:p>
        </p:txBody>
      </p:sp>
      <p:sp>
        <p:nvSpPr>
          <p:cNvPr id="3" name="Title 2"/>
          <p:cNvSpPr>
            <a:spLocks noGrp="1"/>
          </p:cNvSpPr>
          <p:nvPr>
            <p:ph type="title"/>
          </p:nvPr>
        </p:nvSpPr>
        <p:spPr/>
        <p:txBody>
          <a:bodyPr/>
          <a:lstStyle/>
          <a:p>
            <a:r>
              <a:rPr lang="en-US" dirty="0" smtClean="0"/>
              <a:t>Scopes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28</a:t>
            </a:fld>
            <a:endParaRPr lang="en-US" dirty="0"/>
          </a:p>
        </p:txBody>
      </p:sp>
      <p:pic>
        <p:nvPicPr>
          <p:cNvPr id="5" name="Picture 4"/>
          <p:cNvPicPr>
            <a:picLocks noChangeAspect="1"/>
          </p:cNvPicPr>
          <p:nvPr/>
        </p:nvPicPr>
        <p:blipFill>
          <a:blip r:embed="rId2"/>
          <a:stretch>
            <a:fillRect/>
          </a:stretch>
        </p:blipFill>
        <p:spPr>
          <a:xfrm>
            <a:off x="795867" y="1588204"/>
            <a:ext cx="6959600" cy="2501900"/>
          </a:xfrm>
          <a:prstGeom prst="rect">
            <a:avLst/>
          </a:prstGeom>
        </p:spPr>
      </p:pic>
      <p:pic>
        <p:nvPicPr>
          <p:cNvPr id="6" name="Picture 5"/>
          <p:cNvPicPr>
            <a:picLocks noChangeAspect="1"/>
          </p:cNvPicPr>
          <p:nvPr/>
        </p:nvPicPr>
        <p:blipFill>
          <a:blip r:embed="rId3"/>
          <a:stretch>
            <a:fillRect/>
          </a:stretch>
        </p:blipFill>
        <p:spPr>
          <a:xfrm>
            <a:off x="795867" y="4740275"/>
            <a:ext cx="4864100" cy="1282700"/>
          </a:xfrm>
          <a:prstGeom prst="rect">
            <a:avLst/>
          </a:prstGeom>
        </p:spPr>
      </p:pic>
    </p:spTree>
    <p:extLst>
      <p:ext uri="{BB962C8B-B14F-4D97-AF65-F5344CB8AC3E}">
        <p14:creationId xmlns:p14="http://schemas.microsoft.com/office/powerpoint/2010/main" val="21252880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142406"/>
            <a:ext cx="7545540" cy="679673"/>
          </a:xfrm>
        </p:spPr>
        <p:txBody>
          <a:bodyPr/>
          <a:lstStyle/>
          <a:p>
            <a:r>
              <a:rPr lang="en-US" dirty="0" smtClean="0"/>
              <a:t>Accessing End User Photos using a Trusted Application with Password Grant</a:t>
            </a:r>
            <a:endParaRPr lang="en-US" dirty="0"/>
          </a:p>
        </p:txBody>
      </p:sp>
      <p:sp>
        <p:nvSpPr>
          <p:cNvPr id="10" name="TextBox 9"/>
          <p:cNvSpPr txBox="1"/>
          <p:nvPr/>
        </p:nvSpPr>
        <p:spPr>
          <a:xfrm>
            <a:off x="2133600" y="1630680"/>
            <a:ext cx="1143000" cy="461665"/>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Mobile Application</a:t>
            </a:r>
          </a:p>
        </p:txBody>
      </p:sp>
      <p:cxnSp>
        <p:nvCxnSpPr>
          <p:cNvPr id="13" name="Straight Arrow Connector 12"/>
          <p:cNvCxnSpPr/>
          <p:nvPr/>
        </p:nvCxnSpPr>
        <p:spPr bwMode="auto">
          <a:xfrm>
            <a:off x="2667000" y="2788920"/>
            <a:ext cx="3048000" cy="0"/>
          </a:xfrm>
          <a:prstGeom prst="straightConnector1">
            <a:avLst/>
          </a:prstGeom>
          <a:noFill/>
          <a:ln w="41275" cap="flat" cmpd="sng" algn="ctr">
            <a:solidFill>
              <a:schemeClr val="tx1"/>
            </a:solidFill>
            <a:prstDash val="solid"/>
            <a:round/>
            <a:headEnd type="none" w="med" len="med"/>
            <a:tailEnd type="arrow"/>
          </a:ln>
          <a:effectLst/>
        </p:spPr>
      </p:cxnSp>
      <p:sp>
        <p:nvSpPr>
          <p:cNvPr id="14" name="TextBox 13"/>
          <p:cNvSpPr txBox="1"/>
          <p:nvPr/>
        </p:nvSpPr>
        <p:spPr>
          <a:xfrm>
            <a:off x="3048000" y="2209800"/>
            <a:ext cx="2514600" cy="553998"/>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Submit client ID and secret, plus user credentials and requested scope to authentication </a:t>
            </a:r>
            <a:r>
              <a:rPr lang="en-US" sz="1000" dirty="0" smtClean="0">
                <a:solidFill>
                  <a:schemeClr val="tx1">
                    <a:lumMod val="65000"/>
                    <a:lumOff val="35000"/>
                  </a:schemeClr>
                </a:solidFill>
                <a:latin typeface="Arial"/>
                <a:cs typeface="Arial"/>
              </a:rPr>
              <a:t>server</a:t>
            </a:r>
            <a:endParaRPr lang="en-US" sz="1000" dirty="0">
              <a:solidFill>
                <a:schemeClr val="tx1">
                  <a:lumMod val="65000"/>
                  <a:lumOff val="35000"/>
                </a:schemeClr>
              </a:solidFill>
              <a:latin typeface="Arial"/>
              <a:cs typeface="Arial"/>
            </a:endParaRPr>
          </a:p>
        </p:txBody>
      </p:sp>
      <p:sp>
        <p:nvSpPr>
          <p:cNvPr id="17" name="TextBox 16"/>
          <p:cNvSpPr txBox="1"/>
          <p:nvPr/>
        </p:nvSpPr>
        <p:spPr>
          <a:xfrm>
            <a:off x="3048000" y="4058078"/>
            <a:ext cx="251460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Access token returned to  mobile application</a:t>
            </a:r>
          </a:p>
        </p:txBody>
      </p:sp>
      <p:sp>
        <p:nvSpPr>
          <p:cNvPr id="19" name="TextBox 18"/>
          <p:cNvSpPr txBox="1"/>
          <p:nvPr/>
        </p:nvSpPr>
        <p:spPr>
          <a:xfrm>
            <a:off x="3141980" y="5144912"/>
            <a:ext cx="249682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Issue request for photos </a:t>
            </a:r>
            <a:r>
              <a:rPr lang="en-US" sz="1000" dirty="0" smtClean="0">
                <a:solidFill>
                  <a:schemeClr val="tx1">
                    <a:lumMod val="65000"/>
                    <a:lumOff val="35000"/>
                  </a:schemeClr>
                </a:solidFill>
                <a:latin typeface="Arial"/>
                <a:cs typeface="Arial"/>
              </a:rPr>
              <a:t>list with access token to prove authentication</a:t>
            </a:r>
            <a:endParaRPr lang="en-US" sz="1000" dirty="0">
              <a:solidFill>
                <a:schemeClr val="tx1">
                  <a:lumMod val="65000"/>
                  <a:lumOff val="35000"/>
                </a:schemeClr>
              </a:solidFill>
              <a:latin typeface="Arial"/>
              <a:cs typeface="Arial"/>
            </a:endParaRPr>
          </a:p>
        </p:txBody>
      </p:sp>
      <p:sp>
        <p:nvSpPr>
          <p:cNvPr id="21" name="TextBox 20"/>
          <p:cNvSpPr txBox="1"/>
          <p:nvPr/>
        </p:nvSpPr>
        <p:spPr>
          <a:xfrm>
            <a:off x="5334000" y="1447800"/>
            <a:ext cx="710551" cy="276999"/>
          </a:xfrm>
          <a:prstGeom prst="rect">
            <a:avLst/>
          </a:prstGeom>
          <a:noFill/>
        </p:spPr>
        <p:txBody>
          <a:bodyPr wrap="none" rtlCol="0">
            <a:spAutoFit/>
          </a:bodyPr>
          <a:lstStyle/>
          <a:p>
            <a:pPr algn="l"/>
            <a:r>
              <a:rPr lang="en-US" sz="1200" b="1" u="sng" dirty="0" smtClean="0">
                <a:solidFill>
                  <a:schemeClr val="tx1">
                    <a:lumMod val="65000"/>
                    <a:lumOff val="35000"/>
                  </a:schemeClr>
                </a:solidFill>
                <a:latin typeface="Arial"/>
                <a:cs typeface="Arial"/>
              </a:rPr>
              <a:t>Apigee</a:t>
            </a:r>
          </a:p>
        </p:txBody>
      </p:sp>
      <p:cxnSp>
        <p:nvCxnSpPr>
          <p:cNvPr id="28" name="Straight Arrow Connector 27"/>
          <p:cNvCxnSpPr/>
          <p:nvPr/>
        </p:nvCxnSpPr>
        <p:spPr bwMode="auto">
          <a:xfrm flipH="1">
            <a:off x="838200" y="6400800"/>
            <a:ext cx="7772400" cy="0"/>
          </a:xfrm>
          <a:prstGeom prst="straightConnector1">
            <a:avLst/>
          </a:prstGeom>
          <a:noFill/>
          <a:ln w="41275" cap="flat" cmpd="sng" algn="ctr">
            <a:solidFill>
              <a:schemeClr val="tx1"/>
            </a:solidFill>
            <a:prstDash val="solid"/>
            <a:round/>
            <a:headEnd type="none" w="med" len="med"/>
            <a:tailEnd type="arrow"/>
          </a:ln>
          <a:effectLst/>
        </p:spPr>
      </p:cxnSp>
      <p:sp>
        <p:nvSpPr>
          <p:cNvPr id="29" name="TextBox 28"/>
          <p:cNvSpPr txBox="1"/>
          <p:nvPr/>
        </p:nvSpPr>
        <p:spPr>
          <a:xfrm>
            <a:off x="1371600" y="6078379"/>
            <a:ext cx="4114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Response returned</a:t>
            </a:r>
          </a:p>
        </p:txBody>
      </p:sp>
      <p:sp>
        <p:nvSpPr>
          <p:cNvPr id="30" name="Oval 29"/>
          <p:cNvSpPr/>
          <p:nvPr/>
        </p:nvSpPr>
        <p:spPr bwMode="gray">
          <a:xfrm>
            <a:off x="1000005" y="6087188"/>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600" b="1" cap="all" dirty="0" smtClean="0">
                <a:solidFill>
                  <a:schemeClr val="bg1"/>
                </a:solidFill>
                <a:effectLst>
                  <a:outerShdw blurRad="38100" dist="38100" dir="2700000" algn="tl">
                    <a:srgbClr val="000000">
                      <a:alpha val="43137"/>
                    </a:srgbClr>
                  </a:outerShdw>
                </a:effectLst>
                <a:latin typeface="Arial"/>
                <a:cs typeface="Arial"/>
              </a:rPr>
              <a:t>10</a:t>
            </a:r>
          </a:p>
        </p:txBody>
      </p:sp>
      <p:sp>
        <p:nvSpPr>
          <p:cNvPr id="31" name="Oval 30"/>
          <p:cNvSpPr/>
          <p:nvPr/>
        </p:nvSpPr>
        <p:spPr bwMode="gray">
          <a:xfrm>
            <a:off x="2756351" y="2393097"/>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2</a:t>
            </a:r>
          </a:p>
        </p:txBody>
      </p:sp>
      <p:sp>
        <p:nvSpPr>
          <p:cNvPr id="32" name="Oval 31"/>
          <p:cNvSpPr/>
          <p:nvPr/>
        </p:nvSpPr>
        <p:spPr bwMode="gray">
          <a:xfrm>
            <a:off x="2756351" y="4190158"/>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5</a:t>
            </a:r>
          </a:p>
        </p:txBody>
      </p:sp>
      <p:sp>
        <p:nvSpPr>
          <p:cNvPr id="33" name="Oval 32"/>
          <p:cNvSpPr/>
          <p:nvPr/>
        </p:nvSpPr>
        <p:spPr bwMode="gray">
          <a:xfrm>
            <a:off x="2767845" y="5271029"/>
            <a:ext cx="224146"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8</a:t>
            </a:r>
          </a:p>
        </p:txBody>
      </p:sp>
      <p:sp>
        <p:nvSpPr>
          <p:cNvPr id="55" name="TextBox 54"/>
          <p:cNvSpPr txBox="1"/>
          <p:nvPr/>
        </p:nvSpPr>
        <p:spPr>
          <a:xfrm>
            <a:off x="8147545" y="1447800"/>
            <a:ext cx="868898" cy="646331"/>
          </a:xfrm>
          <a:prstGeom prst="rect">
            <a:avLst/>
          </a:prstGeom>
          <a:noFill/>
        </p:spPr>
        <p:txBody>
          <a:bodyPr wrap="none" rtlCol="0">
            <a:spAutoFit/>
          </a:bodyPr>
          <a:lstStyle/>
          <a:p>
            <a:r>
              <a:rPr lang="en-US" sz="1200" b="1" u="sng" dirty="0" smtClean="0">
                <a:solidFill>
                  <a:schemeClr val="tx1">
                    <a:lumMod val="65000"/>
                    <a:lumOff val="35000"/>
                  </a:schemeClr>
                </a:solidFill>
                <a:latin typeface="Arial"/>
                <a:cs typeface="Arial"/>
              </a:rPr>
              <a:t>Your </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Business</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System</a:t>
            </a:r>
          </a:p>
        </p:txBody>
      </p:sp>
      <p:pic>
        <p:nvPicPr>
          <p:cNvPr id="56" name="Picture 55"/>
          <p:cNvPicPr>
            <a:picLocks noChangeAspect="1"/>
          </p:cNvPicPr>
          <p:nvPr/>
        </p:nvPicPr>
        <p:blipFill>
          <a:blip r:embed="rId2"/>
          <a:stretch>
            <a:fillRect/>
          </a:stretch>
        </p:blipFill>
        <p:spPr>
          <a:xfrm>
            <a:off x="5486400" y="914400"/>
            <a:ext cx="474133" cy="609600"/>
          </a:xfrm>
          <a:prstGeom prst="rect">
            <a:avLst/>
          </a:prstGeom>
        </p:spPr>
      </p:pic>
      <p:pic>
        <p:nvPicPr>
          <p:cNvPr id="57" name="Picture 56"/>
          <p:cNvPicPr>
            <a:picLocks noChangeAspect="1"/>
          </p:cNvPicPr>
          <p:nvPr/>
        </p:nvPicPr>
        <p:blipFill>
          <a:blip r:embed="rId2"/>
          <a:stretch>
            <a:fillRect/>
          </a:stretch>
        </p:blipFill>
        <p:spPr>
          <a:xfrm>
            <a:off x="8288123" y="914400"/>
            <a:ext cx="474133" cy="609600"/>
          </a:xfrm>
          <a:prstGeom prst="rect">
            <a:avLst/>
          </a:prstGeom>
        </p:spPr>
      </p:pic>
      <p:cxnSp>
        <p:nvCxnSpPr>
          <p:cNvPr id="59" name="Straight Connector 58"/>
          <p:cNvCxnSpPr/>
          <p:nvPr/>
        </p:nvCxnSpPr>
        <p:spPr bwMode="auto">
          <a:xfrm>
            <a:off x="262814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2" name="Straight Connector 61"/>
          <p:cNvCxnSpPr/>
          <p:nvPr/>
        </p:nvCxnSpPr>
        <p:spPr bwMode="auto">
          <a:xfrm>
            <a:off x="5715000"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3" name="Straight Connector 62"/>
          <p:cNvCxnSpPr/>
          <p:nvPr/>
        </p:nvCxnSpPr>
        <p:spPr bwMode="auto">
          <a:xfrm>
            <a:off x="860985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73" name="Straight Arrow Connector 72"/>
          <p:cNvCxnSpPr/>
          <p:nvPr/>
        </p:nvCxnSpPr>
        <p:spPr bwMode="auto">
          <a:xfrm flipH="1">
            <a:off x="2590800" y="4494958"/>
            <a:ext cx="3124200" cy="0"/>
          </a:xfrm>
          <a:prstGeom prst="straightConnector1">
            <a:avLst/>
          </a:prstGeom>
          <a:noFill/>
          <a:ln w="41275" cap="flat" cmpd="sng" algn="ctr">
            <a:solidFill>
              <a:schemeClr val="tx1"/>
            </a:solidFill>
            <a:prstDash val="solid"/>
            <a:round/>
            <a:headEnd type="none" w="med" len="med"/>
            <a:tailEnd type="arrow"/>
          </a:ln>
          <a:effectLst/>
        </p:spPr>
      </p:cxnSp>
      <p:cxnSp>
        <p:nvCxnSpPr>
          <p:cNvPr id="74" name="Straight Arrow Connector 73"/>
          <p:cNvCxnSpPr/>
          <p:nvPr/>
        </p:nvCxnSpPr>
        <p:spPr bwMode="auto">
          <a:xfrm>
            <a:off x="2621280" y="5556392"/>
            <a:ext cx="3124200" cy="0"/>
          </a:xfrm>
          <a:prstGeom prst="straightConnector1">
            <a:avLst/>
          </a:prstGeom>
          <a:noFill/>
          <a:ln w="41275" cap="flat" cmpd="sng" algn="ctr">
            <a:solidFill>
              <a:schemeClr val="tx1"/>
            </a:solidFill>
            <a:prstDash val="solid"/>
            <a:round/>
            <a:headEnd type="none" w="med" len="med"/>
            <a:tailEnd type="arrow"/>
          </a:ln>
          <a:effectLst/>
        </p:spPr>
      </p:cxnSp>
      <p:sp>
        <p:nvSpPr>
          <p:cNvPr id="75" name="TextBox 74"/>
          <p:cNvSpPr txBox="1"/>
          <p:nvPr/>
        </p:nvSpPr>
        <p:spPr>
          <a:xfrm>
            <a:off x="6096000" y="3352800"/>
            <a:ext cx="1828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Verify user credentials</a:t>
            </a:r>
          </a:p>
        </p:txBody>
      </p:sp>
      <p:sp>
        <p:nvSpPr>
          <p:cNvPr id="76" name="Oval 75"/>
          <p:cNvSpPr/>
          <p:nvPr/>
        </p:nvSpPr>
        <p:spPr bwMode="gray">
          <a:xfrm>
            <a:off x="5867400" y="3352800"/>
            <a:ext cx="216350"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3</a:t>
            </a:r>
          </a:p>
        </p:txBody>
      </p:sp>
      <p:cxnSp>
        <p:nvCxnSpPr>
          <p:cNvPr id="86" name="Straight Arrow Connector 85"/>
          <p:cNvCxnSpPr/>
          <p:nvPr/>
        </p:nvCxnSpPr>
        <p:spPr bwMode="auto">
          <a:xfrm>
            <a:off x="5715000" y="3667760"/>
            <a:ext cx="1828800" cy="0"/>
          </a:xfrm>
          <a:prstGeom prst="straightConnector1">
            <a:avLst/>
          </a:prstGeom>
          <a:noFill/>
          <a:ln w="41275" cap="flat" cmpd="sng" algn="ctr">
            <a:solidFill>
              <a:schemeClr val="tx1"/>
            </a:solidFill>
            <a:prstDash val="solid"/>
            <a:round/>
            <a:headEnd type="none" w="med" len="med"/>
            <a:tailEnd type="arrow"/>
          </a:ln>
          <a:effectLst/>
        </p:spPr>
      </p:cxnSp>
      <p:pic>
        <p:nvPicPr>
          <p:cNvPr id="2" name="Picture 1"/>
          <p:cNvPicPr>
            <a:picLocks noChangeAspect="1"/>
          </p:cNvPicPr>
          <p:nvPr/>
        </p:nvPicPr>
        <p:blipFill>
          <a:blip r:embed="rId3"/>
          <a:stretch>
            <a:fillRect/>
          </a:stretch>
        </p:blipFill>
        <p:spPr>
          <a:xfrm>
            <a:off x="2018546" y="944880"/>
            <a:ext cx="1063540" cy="736600"/>
          </a:xfrm>
          <a:prstGeom prst="rect">
            <a:avLst/>
          </a:prstGeom>
        </p:spPr>
      </p:pic>
      <p:sp>
        <p:nvSpPr>
          <p:cNvPr id="36" name="TextBox 35"/>
          <p:cNvSpPr txBox="1"/>
          <p:nvPr/>
        </p:nvSpPr>
        <p:spPr>
          <a:xfrm>
            <a:off x="381000" y="1600200"/>
            <a:ext cx="1143000"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End User</a:t>
            </a:r>
          </a:p>
        </p:txBody>
      </p:sp>
      <p:cxnSp>
        <p:nvCxnSpPr>
          <p:cNvPr id="37" name="Straight Connector 36"/>
          <p:cNvCxnSpPr/>
          <p:nvPr/>
        </p:nvCxnSpPr>
        <p:spPr bwMode="auto">
          <a:xfrm>
            <a:off x="875546" y="1905000"/>
            <a:ext cx="0" cy="4495800"/>
          </a:xfrm>
          <a:prstGeom prst="line">
            <a:avLst/>
          </a:prstGeom>
          <a:noFill/>
          <a:ln w="12700" cap="flat" cmpd="sng" algn="ctr">
            <a:solidFill>
              <a:srgbClr val="000000"/>
            </a:solidFill>
            <a:prstDash val="sysDot"/>
            <a:round/>
            <a:headEnd type="none" w="med" len="med"/>
            <a:tailEnd type="none" w="med" len="med"/>
          </a:ln>
          <a:effectLst/>
        </p:spPr>
      </p:cxnSp>
      <p:pic>
        <p:nvPicPr>
          <p:cNvPr id="38" name="Picture 37"/>
          <p:cNvPicPr>
            <a:picLocks noChangeAspect="1"/>
          </p:cNvPicPr>
          <p:nvPr/>
        </p:nvPicPr>
        <p:blipFill>
          <a:blip r:embed="rId4"/>
          <a:stretch>
            <a:fillRect/>
          </a:stretch>
        </p:blipFill>
        <p:spPr>
          <a:xfrm>
            <a:off x="577849" y="990600"/>
            <a:ext cx="488951" cy="638022"/>
          </a:xfrm>
          <a:prstGeom prst="rect">
            <a:avLst/>
          </a:prstGeom>
        </p:spPr>
      </p:pic>
      <p:cxnSp>
        <p:nvCxnSpPr>
          <p:cNvPr id="39" name="Straight Arrow Connector 38"/>
          <p:cNvCxnSpPr/>
          <p:nvPr/>
        </p:nvCxnSpPr>
        <p:spPr bwMode="auto">
          <a:xfrm>
            <a:off x="873760" y="2386390"/>
            <a:ext cx="1793240" cy="0"/>
          </a:xfrm>
          <a:prstGeom prst="straightConnector1">
            <a:avLst/>
          </a:prstGeom>
          <a:noFill/>
          <a:ln w="41275" cap="flat" cmpd="sng" algn="ctr">
            <a:solidFill>
              <a:schemeClr val="tx1"/>
            </a:solidFill>
            <a:prstDash val="solid"/>
            <a:round/>
            <a:headEnd type="none" w="med" len="med"/>
            <a:tailEnd type="arrow"/>
          </a:ln>
          <a:effectLst/>
        </p:spPr>
      </p:cxnSp>
      <p:sp>
        <p:nvSpPr>
          <p:cNvPr id="40" name="TextBox 39"/>
          <p:cNvSpPr txBox="1"/>
          <p:nvPr/>
        </p:nvSpPr>
        <p:spPr>
          <a:xfrm>
            <a:off x="1219200" y="1981200"/>
            <a:ext cx="144780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Provide credentials to application</a:t>
            </a:r>
          </a:p>
        </p:txBody>
      </p:sp>
      <p:sp>
        <p:nvSpPr>
          <p:cNvPr id="41" name="Oval 40"/>
          <p:cNvSpPr/>
          <p:nvPr/>
        </p:nvSpPr>
        <p:spPr bwMode="gray">
          <a:xfrm>
            <a:off x="1000005" y="2091889"/>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a:t>
            </a:r>
          </a:p>
        </p:txBody>
      </p:sp>
      <p:cxnSp>
        <p:nvCxnSpPr>
          <p:cNvPr id="43" name="Straight Arrow Connector 42"/>
          <p:cNvCxnSpPr/>
          <p:nvPr/>
        </p:nvCxnSpPr>
        <p:spPr bwMode="auto">
          <a:xfrm flipH="1">
            <a:off x="883920" y="4744156"/>
            <a:ext cx="1706880" cy="0"/>
          </a:xfrm>
          <a:prstGeom prst="straightConnector1">
            <a:avLst/>
          </a:prstGeom>
          <a:noFill/>
          <a:ln w="41275" cap="flat" cmpd="sng" algn="ctr">
            <a:solidFill>
              <a:schemeClr val="tx1"/>
            </a:solidFill>
            <a:prstDash val="solid"/>
            <a:round/>
            <a:headEnd type="none" w="med" len="med"/>
            <a:tailEnd type="arrow"/>
          </a:ln>
          <a:effectLst/>
        </p:spPr>
      </p:cxnSp>
      <p:sp>
        <p:nvSpPr>
          <p:cNvPr id="44" name="TextBox 43"/>
          <p:cNvSpPr txBox="1"/>
          <p:nvPr/>
        </p:nvSpPr>
        <p:spPr>
          <a:xfrm>
            <a:off x="1219200" y="4293246"/>
            <a:ext cx="129540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Acknowledge credentials verified</a:t>
            </a:r>
          </a:p>
        </p:txBody>
      </p:sp>
      <p:sp>
        <p:nvSpPr>
          <p:cNvPr id="45" name="Oval 44"/>
          <p:cNvSpPr/>
          <p:nvPr/>
        </p:nvSpPr>
        <p:spPr bwMode="gray">
          <a:xfrm>
            <a:off x="1000005" y="4378535"/>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6</a:t>
            </a:r>
          </a:p>
        </p:txBody>
      </p:sp>
      <p:cxnSp>
        <p:nvCxnSpPr>
          <p:cNvPr id="46" name="Straight Arrow Connector 45"/>
          <p:cNvCxnSpPr/>
          <p:nvPr/>
        </p:nvCxnSpPr>
        <p:spPr bwMode="auto">
          <a:xfrm>
            <a:off x="878840" y="5221112"/>
            <a:ext cx="1793240" cy="0"/>
          </a:xfrm>
          <a:prstGeom prst="straightConnector1">
            <a:avLst/>
          </a:prstGeom>
          <a:noFill/>
          <a:ln w="41275" cap="flat" cmpd="sng" algn="ctr">
            <a:solidFill>
              <a:schemeClr val="tx1"/>
            </a:solidFill>
            <a:prstDash val="solid"/>
            <a:round/>
            <a:headEnd type="none" w="med" len="med"/>
            <a:tailEnd type="arrow"/>
          </a:ln>
          <a:effectLst/>
        </p:spPr>
      </p:cxnSp>
      <p:sp>
        <p:nvSpPr>
          <p:cNvPr id="47" name="TextBox 46"/>
          <p:cNvSpPr txBox="1"/>
          <p:nvPr/>
        </p:nvSpPr>
        <p:spPr>
          <a:xfrm>
            <a:off x="1249680" y="4916312"/>
            <a:ext cx="1569720" cy="246221"/>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Request a list of photos</a:t>
            </a:r>
          </a:p>
        </p:txBody>
      </p:sp>
      <p:sp>
        <p:nvSpPr>
          <p:cNvPr id="48" name="Oval 47"/>
          <p:cNvSpPr/>
          <p:nvPr/>
        </p:nvSpPr>
        <p:spPr bwMode="gray">
          <a:xfrm>
            <a:off x="1000005" y="4916312"/>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7</a:t>
            </a:r>
          </a:p>
        </p:txBody>
      </p:sp>
      <p:sp>
        <p:nvSpPr>
          <p:cNvPr id="42" name="TextBox 41"/>
          <p:cNvSpPr txBox="1"/>
          <p:nvPr/>
        </p:nvSpPr>
        <p:spPr>
          <a:xfrm>
            <a:off x="6781800" y="1447800"/>
            <a:ext cx="1287457" cy="646331"/>
          </a:xfrm>
          <a:prstGeom prst="rect">
            <a:avLst/>
          </a:prstGeom>
          <a:noFill/>
        </p:spPr>
        <p:txBody>
          <a:bodyPr wrap="none" rtlCol="0">
            <a:spAutoFit/>
          </a:bodyPr>
          <a:lstStyle/>
          <a:p>
            <a:r>
              <a:rPr lang="en-US" sz="1200" b="1" u="sng" dirty="0" smtClean="0">
                <a:solidFill>
                  <a:schemeClr val="tx1">
                    <a:lumMod val="65000"/>
                    <a:lumOff val="35000"/>
                  </a:schemeClr>
                </a:solidFill>
                <a:latin typeface="Arial"/>
                <a:cs typeface="Arial"/>
              </a:rPr>
              <a:t>Your </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Authentication</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Server</a:t>
            </a:r>
          </a:p>
        </p:txBody>
      </p:sp>
      <p:pic>
        <p:nvPicPr>
          <p:cNvPr id="49" name="Picture 48"/>
          <p:cNvPicPr>
            <a:picLocks noChangeAspect="1"/>
          </p:cNvPicPr>
          <p:nvPr/>
        </p:nvPicPr>
        <p:blipFill>
          <a:blip r:embed="rId2"/>
          <a:stretch>
            <a:fillRect/>
          </a:stretch>
        </p:blipFill>
        <p:spPr>
          <a:xfrm>
            <a:off x="7202334" y="914400"/>
            <a:ext cx="474133" cy="609600"/>
          </a:xfrm>
          <a:prstGeom prst="rect">
            <a:avLst/>
          </a:prstGeom>
        </p:spPr>
      </p:pic>
      <p:cxnSp>
        <p:nvCxnSpPr>
          <p:cNvPr id="50" name="Straight Connector 49"/>
          <p:cNvCxnSpPr/>
          <p:nvPr/>
        </p:nvCxnSpPr>
        <p:spPr bwMode="auto">
          <a:xfrm>
            <a:off x="7524067" y="1935480"/>
            <a:ext cx="0" cy="4465320"/>
          </a:xfrm>
          <a:prstGeom prst="line">
            <a:avLst/>
          </a:prstGeom>
          <a:noFill/>
          <a:ln w="12700" cap="flat" cmpd="sng" algn="ctr">
            <a:solidFill>
              <a:srgbClr val="000000"/>
            </a:solidFill>
            <a:prstDash val="sysDot"/>
            <a:round/>
            <a:headEnd type="none" w="med" len="med"/>
            <a:tailEnd type="none" w="med" len="med"/>
          </a:ln>
          <a:effectLst/>
        </p:spPr>
      </p:cxnSp>
      <p:sp>
        <p:nvSpPr>
          <p:cNvPr id="51" name="TextBox 50"/>
          <p:cNvSpPr txBox="1"/>
          <p:nvPr/>
        </p:nvSpPr>
        <p:spPr>
          <a:xfrm>
            <a:off x="6096000" y="3799840"/>
            <a:ext cx="1828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Credentials verified</a:t>
            </a:r>
          </a:p>
        </p:txBody>
      </p:sp>
      <p:sp>
        <p:nvSpPr>
          <p:cNvPr id="52" name="Oval 51"/>
          <p:cNvSpPr/>
          <p:nvPr/>
        </p:nvSpPr>
        <p:spPr bwMode="gray">
          <a:xfrm>
            <a:off x="5867400" y="3799840"/>
            <a:ext cx="216350"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4</a:t>
            </a:r>
          </a:p>
        </p:txBody>
      </p:sp>
      <p:cxnSp>
        <p:nvCxnSpPr>
          <p:cNvPr id="53" name="Straight Arrow Connector 52"/>
          <p:cNvCxnSpPr/>
          <p:nvPr/>
        </p:nvCxnSpPr>
        <p:spPr bwMode="auto">
          <a:xfrm flipH="1">
            <a:off x="5715000" y="4114800"/>
            <a:ext cx="1828800" cy="0"/>
          </a:xfrm>
          <a:prstGeom prst="straightConnector1">
            <a:avLst/>
          </a:prstGeom>
          <a:noFill/>
          <a:ln w="41275" cap="flat" cmpd="sng" algn="ctr">
            <a:solidFill>
              <a:schemeClr val="tx1"/>
            </a:solidFill>
            <a:prstDash val="solid"/>
            <a:round/>
            <a:headEnd type="none" w="med" len="med"/>
            <a:tailEnd type="arrow"/>
          </a:ln>
          <a:effectLst/>
        </p:spPr>
      </p:cxnSp>
      <p:sp>
        <p:nvSpPr>
          <p:cNvPr id="58" name="Rectangular Callout 57"/>
          <p:cNvSpPr/>
          <p:nvPr/>
        </p:nvSpPr>
        <p:spPr bwMode="gray">
          <a:xfrm>
            <a:off x="5791200" y="2133600"/>
            <a:ext cx="1600200" cy="990600"/>
          </a:xfrm>
          <a:prstGeom prst="wedgeRectCallout">
            <a:avLst>
              <a:gd name="adj1" fmla="val -55648"/>
              <a:gd name="adj2" fmla="val 70270"/>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Application credentials and scope verified against registrations and API Products</a:t>
            </a:r>
          </a:p>
        </p:txBody>
      </p:sp>
      <p:sp>
        <p:nvSpPr>
          <p:cNvPr id="68" name="Rectangular Callout 67"/>
          <p:cNvSpPr/>
          <p:nvPr/>
        </p:nvSpPr>
        <p:spPr bwMode="gray">
          <a:xfrm>
            <a:off x="7543800" y="4267200"/>
            <a:ext cx="1143000" cy="685800"/>
          </a:xfrm>
          <a:prstGeom prst="wedgeRectCallout">
            <a:avLst>
              <a:gd name="adj1" fmla="val -209870"/>
              <a:gd name="adj2" fmla="val -43804"/>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Session state established if required</a:t>
            </a:r>
          </a:p>
        </p:txBody>
      </p:sp>
      <p:sp>
        <p:nvSpPr>
          <p:cNvPr id="69" name="TextBox 68"/>
          <p:cNvSpPr txBox="1"/>
          <p:nvPr/>
        </p:nvSpPr>
        <p:spPr>
          <a:xfrm>
            <a:off x="6096000" y="5805957"/>
            <a:ext cx="1828800" cy="400110"/>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Submit request to business system</a:t>
            </a:r>
            <a:endParaRPr lang="en-US" sz="1000" dirty="0">
              <a:solidFill>
                <a:schemeClr val="tx1">
                  <a:lumMod val="65000"/>
                  <a:lumOff val="35000"/>
                </a:schemeClr>
              </a:solidFill>
              <a:latin typeface="Arial"/>
              <a:cs typeface="Arial"/>
            </a:endParaRPr>
          </a:p>
        </p:txBody>
      </p:sp>
      <p:sp>
        <p:nvSpPr>
          <p:cNvPr id="70" name="Oval 69"/>
          <p:cNvSpPr/>
          <p:nvPr/>
        </p:nvSpPr>
        <p:spPr bwMode="gray">
          <a:xfrm>
            <a:off x="5867400" y="5872553"/>
            <a:ext cx="216350"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9</a:t>
            </a:r>
          </a:p>
        </p:txBody>
      </p:sp>
      <p:cxnSp>
        <p:nvCxnSpPr>
          <p:cNvPr id="71" name="Straight Arrow Connector 70"/>
          <p:cNvCxnSpPr/>
          <p:nvPr/>
        </p:nvCxnSpPr>
        <p:spPr bwMode="auto">
          <a:xfrm>
            <a:off x="5715000" y="6206067"/>
            <a:ext cx="2286000" cy="0"/>
          </a:xfrm>
          <a:prstGeom prst="straightConnector1">
            <a:avLst/>
          </a:prstGeom>
          <a:noFill/>
          <a:ln w="41275" cap="flat" cmpd="sng" algn="ctr">
            <a:solidFill>
              <a:schemeClr val="tx1"/>
            </a:solidFill>
            <a:prstDash val="solid"/>
            <a:round/>
            <a:headEnd type="none" w="med" len="med"/>
            <a:tailEnd type="arrow"/>
          </a:ln>
          <a:effectLst/>
        </p:spPr>
      </p:cxnSp>
      <p:sp>
        <p:nvSpPr>
          <p:cNvPr id="72" name="Rectangular Callout 71"/>
          <p:cNvSpPr/>
          <p:nvPr/>
        </p:nvSpPr>
        <p:spPr bwMode="gray">
          <a:xfrm>
            <a:off x="5715000" y="5201356"/>
            <a:ext cx="2286000" cy="381000"/>
          </a:xfrm>
          <a:prstGeom prst="wedgeRectCallout">
            <a:avLst>
              <a:gd name="adj1" fmla="val -51834"/>
              <a:gd name="adj2" fmla="val 111321"/>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Access token verified</a:t>
            </a:r>
          </a:p>
        </p:txBody>
      </p:sp>
      <p:sp>
        <p:nvSpPr>
          <p:cNvPr id="54"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29</a:t>
            </a:fld>
            <a:endParaRPr lang="en-US" dirty="0"/>
          </a:p>
        </p:txBody>
      </p:sp>
    </p:spTree>
    <p:extLst>
      <p:ext uri="{BB962C8B-B14F-4D97-AF65-F5344CB8AC3E}">
        <p14:creationId xmlns:p14="http://schemas.microsoft.com/office/powerpoint/2010/main" val="4239104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lnSpc>
                <a:spcPct val="100000"/>
              </a:lnSpc>
            </a:pPr>
            <a:r>
              <a:rPr lang="en-US" dirty="0" smtClean="0"/>
              <a:t>Protection against Content-based Attacks</a:t>
            </a:r>
          </a:p>
          <a:p>
            <a:pPr lvl="1">
              <a:lnSpc>
                <a:spcPct val="100000"/>
              </a:lnSpc>
            </a:pPr>
            <a:r>
              <a:rPr lang="en-US" dirty="0" smtClean="0"/>
              <a:t>XML </a:t>
            </a:r>
            <a:r>
              <a:rPr lang="en-US" dirty="0"/>
              <a:t>t</a:t>
            </a:r>
            <a:r>
              <a:rPr lang="en-US" dirty="0" smtClean="0"/>
              <a:t>hreat </a:t>
            </a:r>
            <a:r>
              <a:rPr lang="en-US" dirty="0"/>
              <a:t>p</a:t>
            </a:r>
            <a:r>
              <a:rPr lang="en-US" dirty="0" smtClean="0"/>
              <a:t>rotection</a:t>
            </a:r>
          </a:p>
          <a:p>
            <a:pPr lvl="1">
              <a:lnSpc>
                <a:spcPct val="100000"/>
              </a:lnSpc>
            </a:pPr>
            <a:r>
              <a:rPr lang="en-US" dirty="0" smtClean="0"/>
              <a:t>JSON threat protection</a:t>
            </a:r>
          </a:p>
          <a:p>
            <a:pPr lvl="1">
              <a:lnSpc>
                <a:spcPct val="100000"/>
              </a:lnSpc>
            </a:pPr>
            <a:r>
              <a:rPr lang="en-US" dirty="0" smtClean="0"/>
              <a:t>Protection using regular expressions</a:t>
            </a:r>
          </a:p>
          <a:p>
            <a:pPr lvl="1">
              <a:lnSpc>
                <a:spcPct val="100000"/>
              </a:lnSpc>
            </a:pPr>
            <a:r>
              <a:rPr lang="en-US" dirty="0" smtClean="0"/>
              <a:t>SOAP message protection</a:t>
            </a:r>
          </a:p>
          <a:p>
            <a:pPr lvl="1">
              <a:lnSpc>
                <a:spcPct val="100000"/>
              </a:lnSpc>
            </a:pPr>
            <a:endParaRPr lang="en-US" dirty="0" smtClean="0"/>
          </a:p>
          <a:p>
            <a:pPr>
              <a:lnSpc>
                <a:spcPct val="100000"/>
              </a:lnSpc>
            </a:pPr>
            <a:r>
              <a:rPr lang="en-US" dirty="0" smtClean="0"/>
              <a:t>Authentication, Authorization and Identity</a:t>
            </a:r>
          </a:p>
          <a:p>
            <a:pPr lvl="1">
              <a:lnSpc>
                <a:spcPct val="100000"/>
              </a:lnSpc>
            </a:pPr>
            <a:r>
              <a:rPr lang="en-US" dirty="0" smtClean="0"/>
              <a:t>Developers, Apps and API Products</a:t>
            </a:r>
          </a:p>
          <a:p>
            <a:pPr lvl="1">
              <a:lnSpc>
                <a:spcPct val="100000"/>
              </a:lnSpc>
            </a:pPr>
            <a:r>
              <a:rPr lang="en-US" dirty="0" smtClean="0"/>
              <a:t>API Keys</a:t>
            </a:r>
          </a:p>
          <a:p>
            <a:pPr lvl="1">
              <a:lnSpc>
                <a:spcPct val="100000"/>
              </a:lnSpc>
            </a:pPr>
            <a:r>
              <a:rPr lang="en-US" dirty="0" smtClean="0"/>
              <a:t>Basic Authentication</a:t>
            </a:r>
          </a:p>
          <a:p>
            <a:pPr lvl="1">
              <a:lnSpc>
                <a:spcPct val="100000"/>
              </a:lnSpc>
            </a:pPr>
            <a:r>
              <a:rPr lang="en-US" dirty="0" smtClean="0"/>
              <a:t>OAuth</a:t>
            </a:r>
          </a:p>
          <a:p>
            <a:pPr lvl="1"/>
            <a:endParaRPr lang="en-US" dirty="0"/>
          </a:p>
        </p:txBody>
      </p:sp>
      <p:sp>
        <p:nvSpPr>
          <p:cNvPr id="3" name="Title 2"/>
          <p:cNvSpPr>
            <a:spLocks noGrp="1"/>
          </p:cNvSpPr>
          <p:nvPr>
            <p:ph type="title"/>
          </p:nvPr>
        </p:nvSpPr>
        <p:spPr/>
        <p:txBody>
          <a:bodyPr/>
          <a:lstStyle/>
          <a:p>
            <a:r>
              <a:rPr lang="en-US" dirty="0" smtClean="0"/>
              <a:t>Topic Overview</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a:t>
            </a:fld>
            <a:endParaRPr lang="en-US" dirty="0"/>
          </a:p>
        </p:txBody>
      </p:sp>
    </p:spTree>
    <p:extLst>
      <p:ext uri="{BB962C8B-B14F-4D97-AF65-F5344CB8AC3E}">
        <p14:creationId xmlns:p14="http://schemas.microsoft.com/office/powerpoint/2010/main" val="4575230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resource owner password grant is similar to the client credentials grant type, but with an extra step to validate the user credentials.</a:t>
            </a:r>
            <a:endParaRPr lang="en-US" dirty="0"/>
          </a:p>
          <a:p>
            <a:r>
              <a:rPr lang="en-US" dirty="0" smtClean="0"/>
              <a:t>Create this endpoint and use the OAuthV2 policy to generate an access token.  </a:t>
            </a:r>
            <a:endParaRPr lang="en-US" dirty="0"/>
          </a:p>
        </p:txBody>
      </p:sp>
      <p:sp>
        <p:nvSpPr>
          <p:cNvPr id="3" name="Title 2"/>
          <p:cNvSpPr>
            <a:spLocks noGrp="1"/>
          </p:cNvSpPr>
          <p:nvPr>
            <p:ph type="title"/>
          </p:nvPr>
        </p:nvSpPr>
        <p:spPr>
          <a:xfrm>
            <a:off x="228600" y="136535"/>
            <a:ext cx="7526770" cy="365839"/>
          </a:xfrm>
        </p:spPr>
        <p:txBody>
          <a:bodyPr/>
          <a:lstStyle/>
          <a:p>
            <a:r>
              <a:rPr lang="en-US" dirty="0"/>
              <a:t>Implementing </a:t>
            </a:r>
            <a:r>
              <a:rPr lang="en-US" dirty="0" smtClean="0"/>
              <a:t>OAuth: Resource Owner Password Credentials Grant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30</a:t>
            </a:fld>
            <a:endParaRPr lang="en-US" dirty="0"/>
          </a:p>
        </p:txBody>
      </p:sp>
      <p:pic>
        <p:nvPicPr>
          <p:cNvPr id="5" name="Picture 4"/>
          <p:cNvPicPr>
            <a:picLocks noChangeAspect="1"/>
          </p:cNvPicPr>
          <p:nvPr/>
        </p:nvPicPr>
        <p:blipFill>
          <a:blip r:embed="rId2"/>
          <a:stretch>
            <a:fillRect/>
          </a:stretch>
        </p:blipFill>
        <p:spPr>
          <a:xfrm>
            <a:off x="0" y="2834916"/>
            <a:ext cx="9144000" cy="2767263"/>
          </a:xfrm>
          <a:prstGeom prst="rect">
            <a:avLst/>
          </a:prstGeom>
        </p:spPr>
      </p:pic>
    </p:spTree>
    <p:extLst>
      <p:ext uri="{BB962C8B-B14F-4D97-AF65-F5344CB8AC3E}">
        <p14:creationId xmlns:p14="http://schemas.microsoft.com/office/powerpoint/2010/main" val="16985196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Client Credentials Grant</a:t>
            </a:r>
            <a:endParaRPr lang="en-US" dirty="0"/>
          </a:p>
        </p:txBody>
      </p:sp>
      <p:sp>
        <p:nvSpPr>
          <p:cNvPr id="3" name="Text Placeholder 2"/>
          <p:cNvSpPr>
            <a:spLocks noGrp="1"/>
          </p:cNvSpPr>
          <p:nvPr>
            <p:ph type="body" sz="quarter" idx="12"/>
          </p:nvPr>
        </p:nvSpPr>
        <p:spPr/>
        <p:txBody>
          <a:bodyPr/>
          <a:lstStyle/>
          <a:p>
            <a:r>
              <a:rPr lang="en-US" dirty="0" smtClean="0"/>
              <a:t>Password Grant</a:t>
            </a:r>
            <a:endParaRPr lang="en-US" dirty="0"/>
          </a:p>
        </p:txBody>
      </p:sp>
      <p:sp>
        <p:nvSpPr>
          <p:cNvPr id="4" name="Title 3"/>
          <p:cNvSpPr>
            <a:spLocks noGrp="1"/>
          </p:cNvSpPr>
          <p:nvPr>
            <p:ph type="title"/>
          </p:nvPr>
        </p:nvSpPr>
        <p:spPr>
          <a:xfrm>
            <a:off x="228599" y="444760"/>
            <a:ext cx="7377289" cy="365839"/>
          </a:xfrm>
        </p:spPr>
        <p:txBody>
          <a:bodyPr/>
          <a:lstStyle/>
          <a:p>
            <a:r>
              <a:rPr lang="en-US" dirty="0" smtClean="0"/>
              <a:t>Responses: Client Credentials vs Password Grant</a:t>
            </a:r>
            <a:endParaRPr lang="en-US" dirty="0"/>
          </a:p>
        </p:txBody>
      </p:sp>
      <p:sp>
        <p:nvSpPr>
          <p:cNvPr id="5" name="Text Placeholder 4"/>
          <p:cNvSpPr>
            <a:spLocks noGrp="1"/>
          </p:cNvSpPr>
          <p:nvPr>
            <p:ph type="body" sz="quarter" idx="14"/>
          </p:nvPr>
        </p:nvSpPr>
        <p:spPr/>
        <p:txBody>
          <a:bodyPr>
            <a:normAutofit/>
          </a:bodyPr>
          <a:lstStyle/>
          <a:p>
            <a:pPr marL="0" indent="0">
              <a:buNone/>
            </a:pPr>
            <a:r>
              <a:rPr lang="en-US" sz="1000" dirty="0"/>
              <a:t>{</a:t>
            </a:r>
          </a:p>
          <a:p>
            <a:pPr marL="0" indent="0">
              <a:buNone/>
            </a:pPr>
            <a:r>
              <a:rPr lang="en-US" sz="1000" dirty="0"/>
              <a:t>  "issued_at" : "1407513671919",</a:t>
            </a:r>
          </a:p>
          <a:p>
            <a:pPr marL="0" indent="0">
              <a:buNone/>
            </a:pPr>
            <a:r>
              <a:rPr lang="fr-FR" sz="1000" dirty="0"/>
              <a:t>  "application_name" : "26c855a9-c485-4318-accc-7e3f533a154c",</a:t>
            </a:r>
          </a:p>
          <a:p>
            <a:pPr marL="0" indent="0">
              <a:buNone/>
            </a:pPr>
            <a:r>
              <a:rPr lang="ro-RO" sz="1000" dirty="0"/>
              <a:t>  "scope" : "",</a:t>
            </a:r>
          </a:p>
          <a:p>
            <a:pPr marL="0" indent="0">
              <a:buNone/>
            </a:pPr>
            <a:r>
              <a:rPr lang="ro-RO" sz="1000" dirty="0"/>
              <a:t>  "status" : "approved",</a:t>
            </a:r>
          </a:p>
          <a:p>
            <a:pPr marL="0" indent="0">
              <a:buNone/>
            </a:pPr>
            <a:r>
              <a:rPr lang="ro-RO" sz="1000" dirty="0"/>
              <a:t>  "api_product_list" : "[Certification_OAuthClientCredentialsWeather]",</a:t>
            </a:r>
          </a:p>
          <a:p>
            <a:pPr marL="0" indent="0">
              <a:buNone/>
            </a:pPr>
            <a:r>
              <a:rPr lang="fr-FR" sz="1000" dirty="0"/>
              <a:t>  "expires_in" : "3599",</a:t>
            </a:r>
          </a:p>
          <a:p>
            <a:pPr marL="0" indent="0">
              <a:buNone/>
            </a:pPr>
            <a:r>
              <a:rPr lang="fr-FR" sz="1000" dirty="0" smtClean="0"/>
              <a:t>  "developer.email" : "certifieddev@apigee.com",</a:t>
            </a:r>
          </a:p>
          <a:p>
            <a:pPr marL="0" indent="0">
              <a:buNone/>
            </a:pPr>
            <a:r>
              <a:rPr lang="fr-FR" sz="1000" dirty="0" smtClean="0"/>
              <a:t>  "organization_id" : "0",</a:t>
            </a:r>
          </a:p>
          <a:p>
            <a:pPr marL="0" indent="0">
              <a:buNone/>
            </a:pPr>
            <a:r>
              <a:rPr lang="fr-FR" sz="1000" dirty="0" smtClean="0"/>
              <a:t>  </a:t>
            </a:r>
            <a:r>
              <a:rPr lang="fr-FR" sz="1000" dirty="0"/>
              <a:t>"token_type" : "BearerToken",</a:t>
            </a:r>
          </a:p>
          <a:p>
            <a:pPr marL="0" indent="0">
              <a:buNone/>
            </a:pPr>
            <a:r>
              <a:rPr lang="fr-FR" sz="1000" dirty="0"/>
              <a:t>  "client_id" : "vn0zG4cnSWaWIzdwBZgnREI1NGORDXXz",</a:t>
            </a:r>
          </a:p>
          <a:p>
            <a:pPr marL="0" indent="0">
              <a:buNone/>
            </a:pPr>
            <a:r>
              <a:rPr lang="fr-FR" sz="1000" dirty="0"/>
              <a:t>  "access_token" : "2CsgxkPqfNtCSAZ5qGEI9x5dGdvV",</a:t>
            </a:r>
          </a:p>
          <a:p>
            <a:pPr marL="0" indent="0">
              <a:buNone/>
            </a:pPr>
            <a:r>
              <a:rPr lang="fr-FR" sz="1000" dirty="0"/>
              <a:t>  "organization_name" : "chrisv-cs",</a:t>
            </a:r>
          </a:p>
          <a:p>
            <a:pPr marL="0" indent="0">
              <a:buNone/>
            </a:pPr>
            <a:r>
              <a:rPr lang="fr-FR" sz="1000" dirty="0"/>
              <a:t>  "refresh_token_expires_in" : "0",</a:t>
            </a:r>
          </a:p>
          <a:p>
            <a:pPr marL="0" indent="0">
              <a:buNone/>
            </a:pPr>
            <a:r>
              <a:rPr lang="en-US" sz="1000" dirty="0"/>
              <a:t>  "refresh_count" : "0"</a:t>
            </a:r>
          </a:p>
          <a:p>
            <a:pPr marL="0" indent="0">
              <a:buNone/>
            </a:pPr>
            <a:r>
              <a:rPr lang="en-US" sz="1000" dirty="0"/>
              <a:t>}</a:t>
            </a:r>
          </a:p>
        </p:txBody>
      </p:sp>
      <p:sp>
        <p:nvSpPr>
          <p:cNvPr id="6" name="Text Placeholder 5"/>
          <p:cNvSpPr>
            <a:spLocks noGrp="1"/>
          </p:cNvSpPr>
          <p:nvPr>
            <p:ph type="body" sz="quarter" idx="15"/>
          </p:nvPr>
        </p:nvSpPr>
        <p:spPr/>
        <p:txBody>
          <a:bodyPr>
            <a:normAutofit fontScale="55000" lnSpcReduction="20000"/>
          </a:bodyPr>
          <a:lstStyle/>
          <a:p>
            <a:pPr marL="0" indent="0">
              <a:buNone/>
            </a:pPr>
            <a:r>
              <a:rPr lang="en-US" dirty="0"/>
              <a:t>{</a:t>
            </a:r>
          </a:p>
          <a:p>
            <a:pPr marL="0" indent="0">
              <a:buNone/>
            </a:pPr>
            <a:r>
              <a:rPr lang="en-US" dirty="0"/>
              <a:t>  "issued_at" : "1407513709051",</a:t>
            </a:r>
          </a:p>
          <a:p>
            <a:pPr marL="0" indent="0">
              <a:buNone/>
            </a:pPr>
            <a:r>
              <a:rPr lang="ro-RO" dirty="0"/>
              <a:t>  "scope" : "",</a:t>
            </a:r>
          </a:p>
          <a:p>
            <a:pPr marL="0" indent="0">
              <a:buNone/>
            </a:pPr>
            <a:r>
              <a:rPr lang="fr-FR" dirty="0"/>
              <a:t>  "application_name" : "26c855a9-c485-4318-accc-7e3f533a154c",</a:t>
            </a:r>
          </a:p>
          <a:p>
            <a:pPr marL="0" indent="0">
              <a:buNone/>
            </a:pPr>
            <a:r>
              <a:rPr lang="en-US" b="1" dirty="0"/>
              <a:t>  </a:t>
            </a:r>
            <a:r>
              <a:rPr lang="en-US" b="1" dirty="0">
                <a:solidFill>
                  <a:srgbClr val="0000FF"/>
                </a:solidFill>
              </a:rPr>
              <a:t>"refresh_token_issued_at" : "1407513709051"</a:t>
            </a:r>
            <a:r>
              <a:rPr lang="en-US" b="1" dirty="0"/>
              <a:t>,</a:t>
            </a:r>
          </a:p>
          <a:p>
            <a:pPr marL="0" indent="0">
              <a:buNone/>
            </a:pPr>
            <a:r>
              <a:rPr lang="en-US" dirty="0"/>
              <a:t>  "status" : "approved",</a:t>
            </a:r>
          </a:p>
          <a:p>
            <a:pPr marL="0" indent="0">
              <a:buNone/>
            </a:pPr>
            <a:r>
              <a:rPr lang="en-US" dirty="0"/>
              <a:t>  "refresh_token_status" : "approved",</a:t>
            </a:r>
          </a:p>
          <a:p>
            <a:pPr marL="0" indent="0">
              <a:buNone/>
            </a:pPr>
            <a:r>
              <a:rPr lang="en-US" dirty="0"/>
              <a:t>  "api_product_list" : "[Certification_OAuthClientCredentialsWeather]",</a:t>
            </a:r>
          </a:p>
          <a:p>
            <a:pPr marL="0" indent="0">
              <a:buNone/>
            </a:pPr>
            <a:r>
              <a:rPr lang="fr-FR" dirty="0"/>
              <a:t>  "expires_in" : "3599",</a:t>
            </a:r>
          </a:p>
          <a:p>
            <a:pPr marL="0" indent="0">
              <a:buNone/>
            </a:pPr>
            <a:r>
              <a:rPr lang="fr-FR" dirty="0"/>
              <a:t>  "developer.email" : "certifieddev@apigee.com",</a:t>
            </a:r>
          </a:p>
          <a:p>
            <a:pPr marL="0" indent="0">
              <a:buNone/>
            </a:pPr>
            <a:r>
              <a:rPr lang="fr-FR" dirty="0"/>
              <a:t>  "organization_id" : "0",</a:t>
            </a:r>
          </a:p>
          <a:p>
            <a:pPr marL="0" indent="0">
              <a:buNone/>
            </a:pPr>
            <a:r>
              <a:rPr lang="fr-FR" dirty="0"/>
              <a:t>  "token_type" : "BearerToken",</a:t>
            </a:r>
          </a:p>
          <a:p>
            <a:pPr marL="0" indent="0">
              <a:buNone/>
            </a:pPr>
            <a:r>
              <a:rPr lang="fr-FR" b="1" dirty="0"/>
              <a:t>  </a:t>
            </a:r>
            <a:r>
              <a:rPr lang="fr-FR" b="1" dirty="0">
                <a:solidFill>
                  <a:srgbClr val="0000FF"/>
                </a:solidFill>
              </a:rPr>
              <a:t>"refresh_token" : "HsnXmyIQqmJJQrFVdevmVztGGASUfBfz"</a:t>
            </a:r>
            <a:r>
              <a:rPr lang="fr-FR" b="1" dirty="0"/>
              <a:t>,</a:t>
            </a:r>
          </a:p>
          <a:p>
            <a:pPr marL="0" indent="0">
              <a:buNone/>
            </a:pPr>
            <a:r>
              <a:rPr lang="fr-FR" dirty="0"/>
              <a:t>  "client_id" : "vn0zG4cnSWaWIzdwBZgnREI1NGORDXXz",</a:t>
            </a:r>
          </a:p>
          <a:p>
            <a:pPr marL="0" indent="0">
              <a:buNone/>
            </a:pPr>
            <a:r>
              <a:rPr lang="fr-FR" dirty="0"/>
              <a:t>  "access_token" : "GRQAJcgSFZcklbIUxfoUaYFW2ROd",</a:t>
            </a:r>
          </a:p>
          <a:p>
            <a:pPr marL="0" indent="0">
              <a:buNone/>
            </a:pPr>
            <a:r>
              <a:rPr lang="fr-FR" dirty="0"/>
              <a:t>  "organization_name" : "chrisv-cs",</a:t>
            </a:r>
          </a:p>
          <a:p>
            <a:pPr marL="0" indent="0">
              <a:buNone/>
            </a:pPr>
            <a:r>
              <a:rPr lang="fr-FR" b="1" dirty="0"/>
              <a:t>  </a:t>
            </a:r>
            <a:r>
              <a:rPr lang="fr-FR" b="1" dirty="0">
                <a:solidFill>
                  <a:srgbClr val="0000FF"/>
                </a:solidFill>
              </a:rPr>
              <a:t>"refresh_token_expires_in" : "0"</a:t>
            </a:r>
            <a:r>
              <a:rPr lang="fr-FR" b="1" dirty="0"/>
              <a:t>,</a:t>
            </a:r>
          </a:p>
          <a:p>
            <a:pPr marL="0" indent="0">
              <a:buNone/>
            </a:pPr>
            <a:r>
              <a:rPr lang="en-US" b="1" dirty="0"/>
              <a:t>  </a:t>
            </a:r>
            <a:r>
              <a:rPr lang="en-US" b="1" dirty="0">
                <a:solidFill>
                  <a:srgbClr val="0000FF"/>
                </a:solidFill>
              </a:rPr>
              <a:t>"refresh_count" : "0"</a:t>
            </a:r>
          </a:p>
          <a:p>
            <a:pPr marL="0" indent="0">
              <a:buNone/>
            </a:pPr>
            <a:r>
              <a:rPr lang="en-US" dirty="0"/>
              <a:t>}</a:t>
            </a:r>
          </a:p>
        </p:txBody>
      </p:sp>
      <p:sp>
        <p:nvSpPr>
          <p:cNvPr id="7" name="Slide Number Placeholder 6"/>
          <p:cNvSpPr>
            <a:spLocks noGrp="1"/>
          </p:cNvSpPr>
          <p:nvPr>
            <p:ph type="sldNum" sz="quarter" idx="16"/>
          </p:nvPr>
        </p:nvSpPr>
        <p:spPr/>
        <p:txBody>
          <a:bodyPr/>
          <a:lstStyle/>
          <a:p>
            <a:fld id="{72EC1214-2C7B-1846-91C7-D93747619575}" type="slidenum">
              <a:rPr lang="en-US" smtClean="0"/>
              <a:t>31</a:t>
            </a:fld>
            <a:endParaRPr lang="en-US" dirty="0"/>
          </a:p>
        </p:txBody>
      </p:sp>
    </p:spTree>
    <p:extLst>
      <p:ext uri="{BB962C8B-B14F-4D97-AF65-F5344CB8AC3E}">
        <p14:creationId xmlns:p14="http://schemas.microsoft.com/office/powerpoint/2010/main" val="1590549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fade">
                                      <p:cBhvr>
                                        <p:cTn id="43" dur="500"/>
                                        <p:tgtEl>
                                          <p:spTgt spid="6">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Effect transition="in" filter="fade">
                                      <p:cBhvr>
                                        <p:cTn id="49" dur="500"/>
                                        <p:tgtEl>
                                          <p:spTgt spid="6">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4" end="14"/>
                                            </p:txEl>
                                          </p:spTgt>
                                        </p:tgtEl>
                                        <p:attrNameLst>
                                          <p:attrName>style.visibility</p:attrName>
                                        </p:attrNameLst>
                                      </p:cBhvr>
                                      <p:to>
                                        <p:strVal val="visible"/>
                                      </p:to>
                                    </p:set>
                                    <p:animEffect transition="in" filter="fade">
                                      <p:cBhvr>
                                        <p:cTn id="52" dur="500"/>
                                        <p:tgtEl>
                                          <p:spTgt spid="6">
                                            <p:txEl>
                                              <p:pRg st="14" end="14"/>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5" end="15"/>
                                            </p:txEl>
                                          </p:spTgt>
                                        </p:tgtEl>
                                        <p:attrNameLst>
                                          <p:attrName>style.visibility</p:attrName>
                                        </p:attrNameLst>
                                      </p:cBhvr>
                                      <p:to>
                                        <p:strVal val="visible"/>
                                      </p:to>
                                    </p:set>
                                    <p:animEffect transition="in" filter="fade">
                                      <p:cBhvr>
                                        <p:cTn id="55" dur="500"/>
                                        <p:tgtEl>
                                          <p:spTgt spid="6">
                                            <p:txEl>
                                              <p:pRg st="15" end="15"/>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6" end="16"/>
                                            </p:txEl>
                                          </p:spTgt>
                                        </p:tgtEl>
                                        <p:attrNameLst>
                                          <p:attrName>style.visibility</p:attrName>
                                        </p:attrNameLst>
                                      </p:cBhvr>
                                      <p:to>
                                        <p:strVal val="visible"/>
                                      </p:to>
                                    </p:set>
                                    <p:animEffect transition="in" filter="fade">
                                      <p:cBhvr>
                                        <p:cTn id="58" dur="500"/>
                                        <p:tgtEl>
                                          <p:spTgt spid="6">
                                            <p:txEl>
                                              <p:pRg st="16" end="16"/>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7" end="17"/>
                                            </p:txEl>
                                          </p:spTgt>
                                        </p:tgtEl>
                                        <p:attrNameLst>
                                          <p:attrName>style.visibility</p:attrName>
                                        </p:attrNameLst>
                                      </p:cBhvr>
                                      <p:to>
                                        <p:strVal val="visible"/>
                                      </p:to>
                                    </p:set>
                                    <p:animEffect transition="in" filter="fade">
                                      <p:cBhvr>
                                        <p:cTn id="61" dur="500"/>
                                        <p:tgtEl>
                                          <p:spTgt spid="6">
                                            <p:txEl>
                                              <p:pRg st="17" end="17"/>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18" end="18"/>
                                            </p:txEl>
                                          </p:spTgt>
                                        </p:tgtEl>
                                        <p:attrNameLst>
                                          <p:attrName>style.visibility</p:attrName>
                                        </p:attrNameLst>
                                      </p:cBhvr>
                                      <p:to>
                                        <p:strVal val="visible"/>
                                      </p:to>
                                    </p:set>
                                    <p:animEffect transition="in" filter="fade">
                                      <p:cBhvr>
                                        <p:cTn id="64"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89794"/>
            <a:ext cx="7972538" cy="788729"/>
          </a:xfrm>
        </p:spPr>
        <p:txBody>
          <a:bodyPr/>
          <a:lstStyle/>
          <a:p>
            <a:r>
              <a:rPr lang="en-US" dirty="0"/>
              <a:t>Accessing End User Photos using an Untrusted Application with an Authorization Code Grant</a:t>
            </a:r>
          </a:p>
        </p:txBody>
      </p:sp>
      <p:sp>
        <p:nvSpPr>
          <p:cNvPr id="10" name="TextBox 9"/>
          <p:cNvSpPr txBox="1"/>
          <p:nvPr/>
        </p:nvSpPr>
        <p:spPr>
          <a:xfrm>
            <a:off x="1828800" y="1630680"/>
            <a:ext cx="1143000" cy="461665"/>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Mobile Application</a:t>
            </a:r>
          </a:p>
        </p:txBody>
      </p:sp>
      <p:cxnSp>
        <p:nvCxnSpPr>
          <p:cNvPr id="13" name="Straight Arrow Connector 12"/>
          <p:cNvCxnSpPr/>
          <p:nvPr/>
        </p:nvCxnSpPr>
        <p:spPr bwMode="auto">
          <a:xfrm>
            <a:off x="584200" y="4351850"/>
            <a:ext cx="6617359" cy="0"/>
          </a:xfrm>
          <a:prstGeom prst="straightConnector1">
            <a:avLst/>
          </a:prstGeom>
          <a:noFill/>
          <a:ln w="41275" cap="flat" cmpd="sng" algn="ctr">
            <a:solidFill>
              <a:schemeClr val="tx1"/>
            </a:solidFill>
            <a:prstDash val="solid"/>
            <a:round/>
            <a:headEnd type="none" w="med" len="med"/>
            <a:tailEnd type="arrow"/>
          </a:ln>
          <a:effectLst/>
        </p:spPr>
      </p:cxnSp>
      <p:sp>
        <p:nvSpPr>
          <p:cNvPr id="14" name="TextBox 13"/>
          <p:cNvSpPr txBox="1"/>
          <p:nvPr/>
        </p:nvSpPr>
        <p:spPr>
          <a:xfrm>
            <a:off x="948262" y="4030116"/>
            <a:ext cx="47244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Submit user credentials via authentication page</a:t>
            </a:r>
          </a:p>
        </p:txBody>
      </p:sp>
      <p:sp>
        <p:nvSpPr>
          <p:cNvPr id="21" name="TextBox 20"/>
          <p:cNvSpPr txBox="1"/>
          <p:nvPr/>
        </p:nvSpPr>
        <p:spPr>
          <a:xfrm>
            <a:off x="6687891" y="1524000"/>
            <a:ext cx="2216397" cy="461665"/>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Your </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Login App / </a:t>
            </a:r>
            <a:r>
              <a:rPr lang="en-US" sz="1200" b="1" u="sng" dirty="0" err="1" smtClean="0">
                <a:solidFill>
                  <a:schemeClr val="tx1">
                    <a:lumMod val="65000"/>
                    <a:lumOff val="35000"/>
                  </a:schemeClr>
                </a:solidFill>
                <a:latin typeface="Arial"/>
                <a:cs typeface="Arial"/>
              </a:rPr>
              <a:t>Auth</a:t>
            </a:r>
            <a:r>
              <a:rPr lang="en-US" sz="1200" b="1" u="sng" dirty="0" smtClean="0">
                <a:solidFill>
                  <a:schemeClr val="tx1">
                    <a:lumMod val="65000"/>
                    <a:lumOff val="35000"/>
                  </a:schemeClr>
                </a:solidFill>
                <a:latin typeface="Arial"/>
                <a:cs typeface="Arial"/>
              </a:rPr>
              <a:t> Server</a:t>
            </a:r>
          </a:p>
        </p:txBody>
      </p:sp>
      <p:sp>
        <p:nvSpPr>
          <p:cNvPr id="32" name="Oval 31"/>
          <p:cNvSpPr/>
          <p:nvPr/>
        </p:nvSpPr>
        <p:spPr bwMode="gray">
          <a:xfrm>
            <a:off x="698500" y="4055517"/>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3</a:t>
            </a:r>
          </a:p>
        </p:txBody>
      </p:sp>
      <p:pic>
        <p:nvPicPr>
          <p:cNvPr id="56" name="Picture 55"/>
          <p:cNvPicPr>
            <a:picLocks noChangeAspect="1"/>
          </p:cNvPicPr>
          <p:nvPr/>
        </p:nvPicPr>
        <p:blipFill>
          <a:blip r:embed="rId3"/>
          <a:stretch>
            <a:fillRect/>
          </a:stretch>
        </p:blipFill>
        <p:spPr>
          <a:xfrm>
            <a:off x="6972959" y="952500"/>
            <a:ext cx="474133" cy="609600"/>
          </a:xfrm>
          <a:prstGeom prst="rect">
            <a:avLst/>
          </a:prstGeom>
        </p:spPr>
      </p:pic>
      <p:cxnSp>
        <p:nvCxnSpPr>
          <p:cNvPr id="59" name="Straight Connector 58"/>
          <p:cNvCxnSpPr/>
          <p:nvPr/>
        </p:nvCxnSpPr>
        <p:spPr bwMode="auto">
          <a:xfrm>
            <a:off x="232334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2" name="Straight Connector 61"/>
          <p:cNvCxnSpPr/>
          <p:nvPr/>
        </p:nvCxnSpPr>
        <p:spPr bwMode="auto">
          <a:xfrm>
            <a:off x="7201559" y="1935480"/>
            <a:ext cx="0" cy="4465320"/>
          </a:xfrm>
          <a:prstGeom prst="line">
            <a:avLst/>
          </a:prstGeom>
          <a:noFill/>
          <a:ln w="12700" cap="flat" cmpd="sng" algn="ctr">
            <a:solidFill>
              <a:srgbClr val="000000"/>
            </a:solidFill>
            <a:prstDash val="sysDot"/>
            <a:round/>
            <a:headEnd type="none" w="med" len="med"/>
            <a:tailEnd type="none" w="med" len="med"/>
          </a:ln>
          <a:effectLst/>
        </p:spPr>
      </p:cxnSp>
      <p:pic>
        <p:nvPicPr>
          <p:cNvPr id="2" name="Picture 1"/>
          <p:cNvPicPr>
            <a:picLocks noChangeAspect="1"/>
          </p:cNvPicPr>
          <p:nvPr/>
        </p:nvPicPr>
        <p:blipFill>
          <a:blip r:embed="rId4"/>
          <a:stretch>
            <a:fillRect/>
          </a:stretch>
        </p:blipFill>
        <p:spPr>
          <a:xfrm>
            <a:off x="1713746" y="944880"/>
            <a:ext cx="1063540" cy="736600"/>
          </a:xfrm>
          <a:prstGeom prst="rect">
            <a:avLst/>
          </a:prstGeom>
        </p:spPr>
      </p:pic>
      <p:sp>
        <p:nvSpPr>
          <p:cNvPr id="36" name="TextBox 35"/>
          <p:cNvSpPr txBox="1"/>
          <p:nvPr/>
        </p:nvSpPr>
        <p:spPr>
          <a:xfrm>
            <a:off x="76200" y="1600200"/>
            <a:ext cx="1143000"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End User</a:t>
            </a:r>
          </a:p>
        </p:txBody>
      </p:sp>
      <p:cxnSp>
        <p:nvCxnSpPr>
          <p:cNvPr id="37" name="Straight Connector 36"/>
          <p:cNvCxnSpPr/>
          <p:nvPr/>
        </p:nvCxnSpPr>
        <p:spPr bwMode="auto">
          <a:xfrm>
            <a:off x="570746" y="1905000"/>
            <a:ext cx="0" cy="4495800"/>
          </a:xfrm>
          <a:prstGeom prst="line">
            <a:avLst/>
          </a:prstGeom>
          <a:noFill/>
          <a:ln w="12700" cap="flat" cmpd="sng" algn="ctr">
            <a:solidFill>
              <a:srgbClr val="000000"/>
            </a:solidFill>
            <a:prstDash val="sysDot"/>
            <a:round/>
            <a:headEnd type="none" w="med" len="med"/>
            <a:tailEnd type="none" w="med" len="med"/>
          </a:ln>
          <a:effectLst/>
        </p:spPr>
      </p:cxnSp>
      <p:pic>
        <p:nvPicPr>
          <p:cNvPr id="38" name="Picture 37"/>
          <p:cNvPicPr>
            <a:picLocks noChangeAspect="1"/>
          </p:cNvPicPr>
          <p:nvPr/>
        </p:nvPicPr>
        <p:blipFill>
          <a:blip r:embed="rId5"/>
          <a:stretch>
            <a:fillRect/>
          </a:stretch>
        </p:blipFill>
        <p:spPr>
          <a:xfrm>
            <a:off x="273049" y="990600"/>
            <a:ext cx="488951" cy="638022"/>
          </a:xfrm>
          <a:prstGeom prst="rect">
            <a:avLst/>
          </a:prstGeom>
        </p:spPr>
      </p:pic>
      <p:cxnSp>
        <p:nvCxnSpPr>
          <p:cNvPr id="39" name="Straight Arrow Connector 38"/>
          <p:cNvCxnSpPr/>
          <p:nvPr/>
        </p:nvCxnSpPr>
        <p:spPr bwMode="auto">
          <a:xfrm>
            <a:off x="2321560" y="2696835"/>
            <a:ext cx="3393440" cy="0"/>
          </a:xfrm>
          <a:prstGeom prst="straightConnector1">
            <a:avLst/>
          </a:prstGeom>
          <a:noFill/>
          <a:ln w="41275" cap="flat" cmpd="sng" algn="ctr">
            <a:solidFill>
              <a:schemeClr val="tx1"/>
            </a:solidFill>
            <a:prstDash val="solid"/>
            <a:round/>
            <a:headEnd type="none" w="med" len="med"/>
            <a:tailEnd type="arrow"/>
          </a:ln>
          <a:effectLst/>
        </p:spPr>
      </p:cxnSp>
      <p:sp>
        <p:nvSpPr>
          <p:cNvPr id="40" name="TextBox 39"/>
          <p:cNvSpPr txBox="1"/>
          <p:nvPr/>
        </p:nvSpPr>
        <p:spPr>
          <a:xfrm>
            <a:off x="2667000" y="2113844"/>
            <a:ext cx="2819400" cy="553998"/>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Request</a:t>
            </a:r>
            <a:br>
              <a:rPr lang="en-US" sz="1000" dirty="0" smtClean="0">
                <a:solidFill>
                  <a:schemeClr val="tx1">
                    <a:lumMod val="65000"/>
                    <a:lumOff val="35000"/>
                  </a:schemeClr>
                </a:solidFill>
                <a:latin typeface="Arial"/>
                <a:cs typeface="Arial"/>
              </a:rPr>
            </a:br>
            <a:r>
              <a:rPr lang="en-US" sz="1000" dirty="0" smtClean="0">
                <a:solidFill>
                  <a:schemeClr val="tx1">
                    <a:lumMod val="65000"/>
                    <a:lumOff val="35000"/>
                  </a:schemeClr>
                </a:solidFill>
                <a:latin typeface="Arial"/>
                <a:cs typeface="Arial"/>
              </a:rPr>
              <a:t>Authentication with App </a:t>
            </a:r>
            <a:r>
              <a:rPr lang="en-US" sz="1000" dirty="0" err="1" smtClean="0">
                <a:solidFill>
                  <a:schemeClr val="tx1">
                    <a:lumMod val="65000"/>
                    <a:lumOff val="35000"/>
                  </a:schemeClr>
                </a:solidFill>
                <a:latin typeface="Arial"/>
                <a:cs typeface="Arial"/>
              </a:rPr>
              <a:t>Key,Redirect</a:t>
            </a:r>
            <a:r>
              <a:rPr lang="en-US" sz="1000" dirty="0" smtClean="0">
                <a:solidFill>
                  <a:schemeClr val="tx1">
                    <a:lumMod val="65000"/>
                    <a:lumOff val="35000"/>
                  </a:schemeClr>
                </a:solidFill>
                <a:latin typeface="Arial"/>
                <a:cs typeface="Arial"/>
              </a:rPr>
              <a:t> URI, </a:t>
            </a:r>
            <a:r>
              <a:rPr lang="en-US" sz="1000" dirty="0" err="1" smtClean="0">
                <a:solidFill>
                  <a:schemeClr val="tx1">
                    <a:lumMod val="65000"/>
                    <a:lumOff val="35000"/>
                  </a:schemeClr>
                </a:solidFill>
                <a:latin typeface="Arial"/>
                <a:cs typeface="Arial"/>
              </a:rPr>
              <a:t>Reponse_Type</a:t>
            </a:r>
            <a:endParaRPr lang="en-US" sz="1000" dirty="0" smtClean="0">
              <a:solidFill>
                <a:schemeClr val="tx1">
                  <a:lumMod val="65000"/>
                  <a:lumOff val="35000"/>
                </a:schemeClr>
              </a:solidFill>
              <a:latin typeface="Arial"/>
              <a:cs typeface="Arial"/>
            </a:endParaRPr>
          </a:p>
        </p:txBody>
      </p:sp>
      <p:sp>
        <p:nvSpPr>
          <p:cNvPr id="41" name="Oval 40"/>
          <p:cNvSpPr/>
          <p:nvPr/>
        </p:nvSpPr>
        <p:spPr bwMode="gray">
          <a:xfrm>
            <a:off x="2435105" y="2402334"/>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a:t>
            </a:r>
          </a:p>
        </p:txBody>
      </p:sp>
      <p:sp>
        <p:nvSpPr>
          <p:cNvPr id="42" name="TextBox 41"/>
          <p:cNvSpPr txBox="1"/>
          <p:nvPr/>
        </p:nvSpPr>
        <p:spPr>
          <a:xfrm>
            <a:off x="3467854" y="1630680"/>
            <a:ext cx="1027946"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User Agent</a:t>
            </a:r>
          </a:p>
        </p:txBody>
      </p:sp>
      <p:cxnSp>
        <p:nvCxnSpPr>
          <p:cNvPr id="49" name="Straight Connector 48"/>
          <p:cNvCxnSpPr/>
          <p:nvPr/>
        </p:nvCxnSpPr>
        <p:spPr bwMode="auto">
          <a:xfrm>
            <a:off x="3962400" y="1935480"/>
            <a:ext cx="0" cy="4465320"/>
          </a:xfrm>
          <a:prstGeom prst="line">
            <a:avLst/>
          </a:prstGeom>
          <a:noFill/>
          <a:ln w="12700" cap="flat" cmpd="sng" algn="ctr">
            <a:solidFill>
              <a:srgbClr val="000000"/>
            </a:solidFill>
            <a:prstDash val="sysDot"/>
            <a:round/>
            <a:headEnd type="none" w="med" len="med"/>
            <a:tailEnd type="none" w="med" len="med"/>
          </a:ln>
          <a:effectLst/>
        </p:spPr>
      </p:cxnSp>
      <p:pic>
        <p:nvPicPr>
          <p:cNvPr id="6" name="Picture 5"/>
          <p:cNvPicPr>
            <a:picLocks noChangeAspect="1"/>
          </p:cNvPicPr>
          <p:nvPr/>
        </p:nvPicPr>
        <p:blipFill>
          <a:blip r:embed="rId6"/>
          <a:stretch>
            <a:fillRect/>
          </a:stretch>
        </p:blipFill>
        <p:spPr>
          <a:xfrm>
            <a:off x="3327248" y="914400"/>
            <a:ext cx="584200" cy="580659"/>
          </a:xfrm>
          <a:prstGeom prst="rect">
            <a:avLst/>
          </a:prstGeom>
        </p:spPr>
      </p:pic>
      <p:pic>
        <p:nvPicPr>
          <p:cNvPr id="7" name="Picture 6"/>
          <p:cNvPicPr>
            <a:picLocks noChangeAspect="1"/>
          </p:cNvPicPr>
          <p:nvPr/>
        </p:nvPicPr>
        <p:blipFill>
          <a:blip r:embed="rId7"/>
          <a:stretch>
            <a:fillRect/>
          </a:stretch>
        </p:blipFill>
        <p:spPr>
          <a:xfrm>
            <a:off x="3860648" y="1143000"/>
            <a:ext cx="558952" cy="533400"/>
          </a:xfrm>
          <a:prstGeom prst="rect">
            <a:avLst/>
          </a:prstGeom>
        </p:spPr>
      </p:pic>
      <p:cxnSp>
        <p:nvCxnSpPr>
          <p:cNvPr id="53" name="Straight Arrow Connector 52"/>
          <p:cNvCxnSpPr/>
          <p:nvPr/>
        </p:nvCxnSpPr>
        <p:spPr bwMode="auto">
          <a:xfrm flipH="1">
            <a:off x="533400" y="3883361"/>
            <a:ext cx="6668159" cy="0"/>
          </a:xfrm>
          <a:prstGeom prst="straightConnector1">
            <a:avLst/>
          </a:prstGeom>
          <a:noFill/>
          <a:ln w="41275" cap="flat" cmpd="sng" algn="ctr">
            <a:solidFill>
              <a:schemeClr val="tx1"/>
            </a:solidFill>
            <a:prstDash val="solid"/>
            <a:round/>
            <a:headEnd type="none" w="med" len="med"/>
            <a:tailEnd type="arrow"/>
          </a:ln>
          <a:effectLst/>
        </p:spPr>
      </p:cxnSp>
      <p:sp>
        <p:nvSpPr>
          <p:cNvPr id="60" name="Oval 59"/>
          <p:cNvSpPr/>
          <p:nvPr/>
        </p:nvSpPr>
        <p:spPr bwMode="gray">
          <a:xfrm>
            <a:off x="4096265" y="3202250"/>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2</a:t>
            </a:r>
          </a:p>
        </p:txBody>
      </p:sp>
      <p:sp>
        <p:nvSpPr>
          <p:cNvPr id="61" name="TextBox 60"/>
          <p:cNvSpPr txBox="1"/>
          <p:nvPr/>
        </p:nvSpPr>
        <p:spPr>
          <a:xfrm>
            <a:off x="4343400" y="3560940"/>
            <a:ext cx="1828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Display login page</a:t>
            </a:r>
          </a:p>
        </p:txBody>
      </p:sp>
      <p:cxnSp>
        <p:nvCxnSpPr>
          <p:cNvPr id="70" name="Straight Arrow Connector 69"/>
          <p:cNvCxnSpPr/>
          <p:nvPr/>
        </p:nvCxnSpPr>
        <p:spPr bwMode="auto">
          <a:xfrm flipH="1">
            <a:off x="584200" y="4755423"/>
            <a:ext cx="6617359" cy="19759"/>
          </a:xfrm>
          <a:prstGeom prst="straightConnector1">
            <a:avLst/>
          </a:prstGeom>
          <a:noFill/>
          <a:ln w="41275" cap="flat" cmpd="sng" algn="ctr">
            <a:solidFill>
              <a:schemeClr val="tx1"/>
            </a:solidFill>
            <a:prstDash val="solid"/>
            <a:round/>
            <a:headEnd type="none" w="med" len="med"/>
            <a:tailEnd type="arrow"/>
          </a:ln>
          <a:effectLst/>
        </p:spPr>
      </p:cxnSp>
      <p:sp>
        <p:nvSpPr>
          <p:cNvPr id="71" name="TextBox 70"/>
          <p:cNvSpPr txBox="1"/>
          <p:nvPr/>
        </p:nvSpPr>
        <p:spPr>
          <a:xfrm>
            <a:off x="948262" y="4453448"/>
            <a:ext cx="47244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Display authorization page</a:t>
            </a:r>
          </a:p>
        </p:txBody>
      </p:sp>
      <p:sp>
        <p:nvSpPr>
          <p:cNvPr id="77" name="Oval 76"/>
          <p:cNvSpPr/>
          <p:nvPr/>
        </p:nvSpPr>
        <p:spPr bwMode="gray">
          <a:xfrm>
            <a:off x="698500" y="4449217"/>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4</a:t>
            </a:r>
          </a:p>
        </p:txBody>
      </p:sp>
      <p:cxnSp>
        <p:nvCxnSpPr>
          <p:cNvPr id="78" name="Straight Arrow Connector 77"/>
          <p:cNvCxnSpPr/>
          <p:nvPr/>
        </p:nvCxnSpPr>
        <p:spPr bwMode="auto">
          <a:xfrm>
            <a:off x="609600" y="5236616"/>
            <a:ext cx="6591959" cy="0"/>
          </a:xfrm>
          <a:prstGeom prst="straightConnector1">
            <a:avLst/>
          </a:prstGeom>
          <a:noFill/>
          <a:ln w="41275" cap="flat" cmpd="sng" algn="ctr">
            <a:solidFill>
              <a:schemeClr val="tx1"/>
            </a:solidFill>
            <a:prstDash val="solid"/>
            <a:round/>
            <a:headEnd type="none" w="med" len="med"/>
            <a:tailEnd type="arrow"/>
          </a:ln>
          <a:effectLst/>
        </p:spPr>
      </p:cxnSp>
      <p:sp>
        <p:nvSpPr>
          <p:cNvPr id="79" name="TextBox 78"/>
          <p:cNvSpPr txBox="1"/>
          <p:nvPr/>
        </p:nvSpPr>
        <p:spPr>
          <a:xfrm>
            <a:off x="973662" y="4881014"/>
            <a:ext cx="47244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Indicate consent for application to access protected resources</a:t>
            </a:r>
          </a:p>
        </p:txBody>
      </p:sp>
      <p:sp>
        <p:nvSpPr>
          <p:cNvPr id="80" name="Oval 79"/>
          <p:cNvSpPr/>
          <p:nvPr/>
        </p:nvSpPr>
        <p:spPr bwMode="gray">
          <a:xfrm>
            <a:off x="706967" y="4893717"/>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5</a:t>
            </a:r>
          </a:p>
        </p:txBody>
      </p:sp>
      <p:sp>
        <p:nvSpPr>
          <p:cNvPr id="91" name="Rectangular Callout 90"/>
          <p:cNvSpPr/>
          <p:nvPr/>
        </p:nvSpPr>
        <p:spPr bwMode="gray">
          <a:xfrm>
            <a:off x="5715000" y="2092345"/>
            <a:ext cx="3301998" cy="580453"/>
          </a:xfrm>
          <a:prstGeom prst="wedgeRectCallout">
            <a:avLst>
              <a:gd name="adj1" fmla="val -49395"/>
              <a:gd name="adj2" fmla="val 104179"/>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Verification of application key and </a:t>
            </a:r>
            <a:r>
              <a:rPr lang="en-US" sz="1200" dirty="0" err="1" smtClean="0">
                <a:solidFill>
                  <a:schemeClr val="bg1"/>
                </a:solidFill>
                <a:effectLst>
                  <a:outerShdw blurRad="38100" dist="38100" dir="2700000" algn="tl">
                    <a:srgbClr val="000000">
                      <a:alpha val="43137"/>
                    </a:srgbClr>
                  </a:outerShdw>
                </a:effectLst>
                <a:latin typeface="Arial"/>
              </a:rPr>
              <a:t>response_type</a:t>
            </a:r>
            <a:r>
              <a:rPr lang="en-US" sz="1200" dirty="0" smtClean="0">
                <a:solidFill>
                  <a:schemeClr val="bg1"/>
                </a:solidFill>
                <a:effectLst>
                  <a:outerShdw blurRad="38100" dist="38100" dir="2700000" algn="tl">
                    <a:srgbClr val="000000">
                      <a:alpha val="43137"/>
                    </a:srgbClr>
                  </a:outerShdw>
                </a:effectLst>
                <a:latin typeface="Arial"/>
              </a:rPr>
              <a:t> parameter </a:t>
            </a:r>
          </a:p>
        </p:txBody>
      </p:sp>
      <p:sp>
        <p:nvSpPr>
          <p:cNvPr id="92" name="Rectangular Callout 91"/>
          <p:cNvSpPr/>
          <p:nvPr/>
        </p:nvSpPr>
        <p:spPr bwMode="gray">
          <a:xfrm>
            <a:off x="7278503" y="3273754"/>
            <a:ext cx="1738495" cy="762000"/>
          </a:xfrm>
          <a:prstGeom prst="wedgeRectCallout">
            <a:avLst>
              <a:gd name="adj1" fmla="val -54737"/>
              <a:gd name="adj2" fmla="val 92025"/>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eaLnBrk="0" hangingPunct="0"/>
            <a:r>
              <a:rPr lang="en-US" sz="1200" dirty="0" smtClean="0">
                <a:solidFill>
                  <a:schemeClr val="bg1"/>
                </a:solidFill>
                <a:effectLst>
                  <a:outerShdw blurRad="38100" dist="38100" dir="2700000" algn="tl">
                    <a:srgbClr val="000000">
                      <a:alpha val="43137"/>
                    </a:srgbClr>
                  </a:outerShdw>
                </a:effectLst>
                <a:latin typeface="Arial"/>
              </a:rPr>
              <a:t>Verify user credentials</a:t>
            </a:r>
            <a:r>
              <a:rPr lang="en-US" sz="1200" dirty="0">
                <a:solidFill>
                  <a:schemeClr val="bg1"/>
                </a:solidFill>
                <a:effectLst>
                  <a:outerShdw blurRad="38100" dist="38100" dir="2700000" algn="tl">
                    <a:srgbClr val="000000">
                      <a:alpha val="43137"/>
                    </a:srgbClr>
                  </a:outerShdw>
                </a:effectLst>
                <a:latin typeface="Arial"/>
              </a:rPr>
              <a:t>, possibly in cooperation with other </a:t>
            </a:r>
            <a:r>
              <a:rPr lang="en-US" sz="1200" dirty="0" smtClean="0">
                <a:solidFill>
                  <a:schemeClr val="bg1"/>
                </a:solidFill>
                <a:effectLst>
                  <a:outerShdw blurRad="38100" dist="38100" dir="2700000" algn="tl">
                    <a:srgbClr val="000000">
                      <a:alpha val="43137"/>
                    </a:srgbClr>
                  </a:outerShdw>
                </a:effectLst>
                <a:latin typeface="Arial"/>
              </a:rPr>
              <a:t>systems</a:t>
            </a:r>
          </a:p>
        </p:txBody>
      </p:sp>
      <p:sp>
        <p:nvSpPr>
          <p:cNvPr id="48" name="TextBox 47"/>
          <p:cNvSpPr txBox="1"/>
          <p:nvPr/>
        </p:nvSpPr>
        <p:spPr>
          <a:xfrm>
            <a:off x="5334000" y="1447800"/>
            <a:ext cx="710551" cy="276999"/>
          </a:xfrm>
          <a:prstGeom prst="rect">
            <a:avLst/>
          </a:prstGeom>
          <a:noFill/>
        </p:spPr>
        <p:txBody>
          <a:bodyPr wrap="none" rtlCol="0">
            <a:spAutoFit/>
          </a:bodyPr>
          <a:lstStyle/>
          <a:p>
            <a:pPr algn="l"/>
            <a:r>
              <a:rPr lang="en-US" sz="1200" b="1" u="sng" dirty="0" smtClean="0">
                <a:solidFill>
                  <a:schemeClr val="tx1">
                    <a:lumMod val="65000"/>
                    <a:lumOff val="35000"/>
                  </a:schemeClr>
                </a:solidFill>
                <a:latin typeface="Arial"/>
                <a:cs typeface="Arial"/>
              </a:rPr>
              <a:t>Apigee</a:t>
            </a:r>
          </a:p>
        </p:txBody>
      </p:sp>
      <p:pic>
        <p:nvPicPr>
          <p:cNvPr id="50" name="Picture 49"/>
          <p:cNvPicPr>
            <a:picLocks noChangeAspect="1"/>
          </p:cNvPicPr>
          <p:nvPr/>
        </p:nvPicPr>
        <p:blipFill>
          <a:blip r:embed="rId3"/>
          <a:stretch>
            <a:fillRect/>
          </a:stretch>
        </p:blipFill>
        <p:spPr>
          <a:xfrm>
            <a:off x="5486400" y="914400"/>
            <a:ext cx="474133" cy="609600"/>
          </a:xfrm>
          <a:prstGeom prst="rect">
            <a:avLst/>
          </a:prstGeom>
        </p:spPr>
      </p:pic>
      <p:cxnSp>
        <p:nvCxnSpPr>
          <p:cNvPr id="51" name="Straight Connector 50"/>
          <p:cNvCxnSpPr/>
          <p:nvPr/>
        </p:nvCxnSpPr>
        <p:spPr bwMode="auto">
          <a:xfrm>
            <a:off x="5715000"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54" name="Straight Arrow Connector 53"/>
          <p:cNvCxnSpPr/>
          <p:nvPr/>
        </p:nvCxnSpPr>
        <p:spPr bwMode="auto">
          <a:xfrm flipH="1">
            <a:off x="3962400" y="3108875"/>
            <a:ext cx="1752600" cy="0"/>
          </a:xfrm>
          <a:prstGeom prst="straightConnector1">
            <a:avLst/>
          </a:prstGeom>
          <a:noFill/>
          <a:ln w="41275" cap="flat" cmpd="sng" algn="ctr">
            <a:solidFill>
              <a:schemeClr val="tx1"/>
            </a:solidFill>
            <a:prstDash val="solid"/>
            <a:round/>
            <a:headEnd type="none" w="med" len="med"/>
            <a:tailEnd type="arrow"/>
          </a:ln>
          <a:effectLst/>
        </p:spPr>
      </p:cxnSp>
      <p:sp>
        <p:nvSpPr>
          <p:cNvPr id="58" name="TextBox 57"/>
          <p:cNvSpPr txBox="1"/>
          <p:nvPr/>
        </p:nvSpPr>
        <p:spPr>
          <a:xfrm>
            <a:off x="4179710" y="2692776"/>
            <a:ext cx="1676400" cy="400110"/>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Redirect to login</a:t>
            </a:r>
            <a:br>
              <a:rPr lang="en-US" sz="1000" dirty="0" smtClean="0">
                <a:solidFill>
                  <a:schemeClr val="tx1">
                    <a:lumMod val="65000"/>
                    <a:lumOff val="35000"/>
                  </a:schemeClr>
                </a:solidFill>
                <a:latin typeface="Arial"/>
                <a:cs typeface="Arial"/>
              </a:rPr>
            </a:br>
            <a:r>
              <a:rPr lang="en-US" sz="1000" dirty="0" smtClean="0">
                <a:solidFill>
                  <a:schemeClr val="tx1">
                    <a:lumMod val="65000"/>
                    <a:lumOff val="35000"/>
                  </a:schemeClr>
                </a:solidFill>
                <a:latin typeface="Arial"/>
                <a:cs typeface="Arial"/>
              </a:rPr>
              <a:t>page</a:t>
            </a:r>
          </a:p>
        </p:txBody>
      </p:sp>
      <p:cxnSp>
        <p:nvCxnSpPr>
          <p:cNvPr id="64" name="Straight Arrow Connector 63"/>
          <p:cNvCxnSpPr/>
          <p:nvPr/>
        </p:nvCxnSpPr>
        <p:spPr bwMode="auto">
          <a:xfrm>
            <a:off x="3962400" y="3520916"/>
            <a:ext cx="3239159" cy="0"/>
          </a:xfrm>
          <a:prstGeom prst="straightConnector1">
            <a:avLst/>
          </a:prstGeom>
          <a:noFill/>
          <a:ln w="41275" cap="flat" cmpd="sng" algn="ctr">
            <a:solidFill>
              <a:schemeClr val="tx1"/>
            </a:solidFill>
            <a:prstDash val="solid"/>
            <a:round/>
            <a:headEnd type="none" w="med" len="med"/>
            <a:tailEnd type="arrow"/>
          </a:ln>
          <a:effectLst/>
        </p:spPr>
      </p:cxnSp>
      <p:sp>
        <p:nvSpPr>
          <p:cNvPr id="67" name="TextBox 66"/>
          <p:cNvSpPr txBox="1"/>
          <p:nvPr/>
        </p:nvSpPr>
        <p:spPr>
          <a:xfrm>
            <a:off x="4351861" y="3190971"/>
            <a:ext cx="2477158"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Request login page</a:t>
            </a:r>
          </a:p>
        </p:txBody>
      </p:sp>
      <p:cxnSp>
        <p:nvCxnSpPr>
          <p:cNvPr id="68" name="Straight Arrow Connector 67"/>
          <p:cNvCxnSpPr/>
          <p:nvPr/>
        </p:nvCxnSpPr>
        <p:spPr bwMode="auto">
          <a:xfrm flipH="1">
            <a:off x="2324100" y="6324611"/>
            <a:ext cx="4877459" cy="0"/>
          </a:xfrm>
          <a:prstGeom prst="straightConnector1">
            <a:avLst/>
          </a:prstGeom>
          <a:noFill/>
          <a:ln w="41275" cap="flat" cmpd="sng" algn="ctr">
            <a:solidFill>
              <a:schemeClr val="tx1"/>
            </a:solidFill>
            <a:prstDash val="solid"/>
            <a:round/>
            <a:headEnd type="none" w="med" len="med"/>
            <a:tailEnd type="arrow"/>
          </a:ln>
          <a:effectLst/>
        </p:spPr>
      </p:cxnSp>
      <p:sp>
        <p:nvSpPr>
          <p:cNvPr id="69" name="TextBox 68"/>
          <p:cNvSpPr txBox="1"/>
          <p:nvPr/>
        </p:nvSpPr>
        <p:spPr>
          <a:xfrm>
            <a:off x="2722028" y="5930908"/>
            <a:ext cx="3276600" cy="400110"/>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Provide authorization code to mobile application via user-agent redirect </a:t>
            </a:r>
          </a:p>
        </p:txBody>
      </p:sp>
      <p:sp>
        <p:nvSpPr>
          <p:cNvPr id="72" name="Oval 71"/>
          <p:cNvSpPr/>
          <p:nvPr/>
        </p:nvSpPr>
        <p:spPr bwMode="gray">
          <a:xfrm>
            <a:off x="2473205" y="6019813"/>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a:solidFill>
                  <a:schemeClr val="bg1"/>
                </a:solidFill>
                <a:effectLst>
                  <a:outerShdw blurRad="38100" dist="38100" dir="2700000" algn="tl">
                    <a:srgbClr val="000000">
                      <a:alpha val="43137"/>
                    </a:srgbClr>
                  </a:outerShdw>
                </a:effectLst>
                <a:latin typeface="Arial"/>
                <a:cs typeface="Arial"/>
              </a:rPr>
              <a:t>7</a:t>
            </a:r>
            <a:endParaRPr lang="en-US" b="1" cap="all" dirty="0" smtClean="0">
              <a:solidFill>
                <a:schemeClr val="bg1"/>
              </a:solidFill>
              <a:effectLst>
                <a:outerShdw blurRad="38100" dist="38100" dir="2700000" algn="tl">
                  <a:srgbClr val="000000">
                    <a:alpha val="43137"/>
                  </a:srgbClr>
                </a:outerShdw>
              </a:effectLst>
              <a:latin typeface="Arial"/>
              <a:cs typeface="Arial"/>
            </a:endParaRPr>
          </a:p>
        </p:txBody>
      </p:sp>
      <p:sp>
        <p:nvSpPr>
          <p:cNvPr id="73" name="Rectangular Callout 72"/>
          <p:cNvSpPr/>
          <p:nvPr/>
        </p:nvSpPr>
        <p:spPr bwMode="gray">
          <a:xfrm>
            <a:off x="7201559" y="4295383"/>
            <a:ext cx="1815439" cy="685800"/>
          </a:xfrm>
          <a:prstGeom prst="wedgeRectCallout">
            <a:avLst>
              <a:gd name="adj1" fmla="val -48883"/>
              <a:gd name="adj2" fmla="val 85852"/>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eaLnBrk="0" hangingPunct="0"/>
            <a:r>
              <a:rPr lang="en-US" sz="1200" dirty="0" smtClean="0">
                <a:solidFill>
                  <a:schemeClr val="bg1"/>
                </a:solidFill>
                <a:effectLst>
                  <a:outerShdw blurRad="38100" dist="38100" dir="2700000" algn="tl">
                    <a:srgbClr val="000000">
                      <a:alpha val="43137"/>
                    </a:srgbClr>
                  </a:outerShdw>
                </a:effectLst>
                <a:latin typeface="Arial"/>
              </a:rPr>
              <a:t>Establish session state if needed</a:t>
            </a:r>
          </a:p>
        </p:txBody>
      </p:sp>
      <p:sp>
        <p:nvSpPr>
          <p:cNvPr id="44"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32</a:t>
            </a:fld>
            <a:endParaRPr lang="en-US" dirty="0"/>
          </a:p>
        </p:txBody>
      </p:sp>
      <p:cxnSp>
        <p:nvCxnSpPr>
          <p:cNvPr id="45" name="Straight Arrow Connector 44"/>
          <p:cNvCxnSpPr/>
          <p:nvPr/>
        </p:nvCxnSpPr>
        <p:spPr bwMode="auto">
          <a:xfrm flipH="1">
            <a:off x="5715000" y="5520271"/>
            <a:ext cx="1484020" cy="0"/>
          </a:xfrm>
          <a:prstGeom prst="straightConnector1">
            <a:avLst/>
          </a:prstGeom>
          <a:noFill/>
          <a:ln w="41275" cap="flat" cmpd="sng" algn="ctr">
            <a:solidFill>
              <a:schemeClr val="tx1"/>
            </a:solidFill>
            <a:prstDash val="solid"/>
            <a:round/>
            <a:headEnd type="none" w="med" len="med"/>
            <a:tailEnd type="arrow"/>
          </a:ln>
          <a:effectLst/>
        </p:spPr>
      </p:cxnSp>
      <p:cxnSp>
        <p:nvCxnSpPr>
          <p:cNvPr id="52" name="Straight Arrow Connector 51"/>
          <p:cNvCxnSpPr/>
          <p:nvPr/>
        </p:nvCxnSpPr>
        <p:spPr bwMode="auto">
          <a:xfrm>
            <a:off x="5715000" y="5803918"/>
            <a:ext cx="1484020" cy="0"/>
          </a:xfrm>
          <a:prstGeom prst="straightConnector1">
            <a:avLst/>
          </a:prstGeom>
          <a:noFill/>
          <a:ln w="41275" cap="flat" cmpd="sng" algn="ctr">
            <a:solidFill>
              <a:schemeClr val="tx1"/>
            </a:solidFill>
            <a:prstDash val="solid"/>
            <a:round/>
            <a:headEnd type="none" w="med" len="med"/>
            <a:tailEnd type="arrow"/>
          </a:ln>
          <a:effectLst/>
        </p:spPr>
      </p:cxnSp>
      <p:sp>
        <p:nvSpPr>
          <p:cNvPr id="55" name="Oval 54"/>
          <p:cNvSpPr/>
          <p:nvPr/>
        </p:nvSpPr>
        <p:spPr bwMode="gray">
          <a:xfrm>
            <a:off x="3664313" y="5543936"/>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6</a:t>
            </a:r>
          </a:p>
        </p:txBody>
      </p:sp>
      <p:sp>
        <p:nvSpPr>
          <p:cNvPr id="57" name="TextBox 56"/>
          <p:cNvSpPr txBox="1"/>
          <p:nvPr/>
        </p:nvSpPr>
        <p:spPr>
          <a:xfrm>
            <a:off x="3877712" y="5531241"/>
            <a:ext cx="2553359"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Obtain authorization code from Apigee</a:t>
            </a:r>
          </a:p>
        </p:txBody>
      </p:sp>
    </p:spTree>
    <p:extLst>
      <p:ext uri="{BB962C8B-B14F-4D97-AF65-F5344CB8AC3E}">
        <p14:creationId xmlns:p14="http://schemas.microsoft.com/office/powerpoint/2010/main" val="556323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89794"/>
            <a:ext cx="7972538" cy="788729"/>
          </a:xfrm>
        </p:spPr>
        <p:txBody>
          <a:bodyPr/>
          <a:lstStyle/>
          <a:p>
            <a:r>
              <a:rPr lang="en-US" dirty="0"/>
              <a:t>Accessing End User Photos using an Untrusted Application with an Authorization Code Grant</a:t>
            </a:r>
          </a:p>
        </p:txBody>
      </p:sp>
      <p:sp>
        <p:nvSpPr>
          <p:cNvPr id="10" name="TextBox 9"/>
          <p:cNvSpPr txBox="1"/>
          <p:nvPr/>
        </p:nvSpPr>
        <p:spPr>
          <a:xfrm>
            <a:off x="1828800" y="1630680"/>
            <a:ext cx="1143000" cy="461665"/>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Mobile Application</a:t>
            </a:r>
          </a:p>
        </p:txBody>
      </p:sp>
      <p:sp>
        <p:nvSpPr>
          <p:cNvPr id="21" name="TextBox 20"/>
          <p:cNvSpPr txBox="1"/>
          <p:nvPr/>
        </p:nvSpPr>
        <p:spPr>
          <a:xfrm>
            <a:off x="7266442" y="1524000"/>
            <a:ext cx="1327225" cy="461665"/>
          </a:xfrm>
          <a:prstGeom prst="rect">
            <a:avLst/>
          </a:prstGeom>
          <a:noFill/>
        </p:spPr>
        <p:txBody>
          <a:bodyPr wrap="square" rtlCol="0">
            <a:spAutoFit/>
          </a:bodyPr>
          <a:lstStyle/>
          <a:p>
            <a:pPr algn="ctr"/>
            <a:r>
              <a:rPr lang="en-US" sz="1200" b="1" u="sng" dirty="0" smtClean="0">
                <a:solidFill>
                  <a:schemeClr val="tx1">
                    <a:lumMod val="65000"/>
                    <a:lumOff val="35000"/>
                  </a:schemeClr>
                </a:solidFill>
                <a:latin typeface="Arial"/>
                <a:cs typeface="Arial"/>
              </a:rPr>
              <a:t>Your business </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system</a:t>
            </a:r>
          </a:p>
        </p:txBody>
      </p:sp>
      <p:pic>
        <p:nvPicPr>
          <p:cNvPr id="56" name="Picture 55"/>
          <p:cNvPicPr>
            <a:picLocks noChangeAspect="1"/>
          </p:cNvPicPr>
          <p:nvPr/>
        </p:nvPicPr>
        <p:blipFill>
          <a:blip r:embed="rId2"/>
          <a:stretch>
            <a:fillRect/>
          </a:stretch>
        </p:blipFill>
        <p:spPr>
          <a:xfrm>
            <a:off x="7551510" y="952500"/>
            <a:ext cx="474133" cy="609600"/>
          </a:xfrm>
          <a:prstGeom prst="rect">
            <a:avLst/>
          </a:prstGeom>
        </p:spPr>
      </p:pic>
      <p:cxnSp>
        <p:nvCxnSpPr>
          <p:cNvPr id="59" name="Straight Connector 58"/>
          <p:cNvCxnSpPr/>
          <p:nvPr/>
        </p:nvCxnSpPr>
        <p:spPr bwMode="auto">
          <a:xfrm>
            <a:off x="232334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2" name="Straight Connector 61"/>
          <p:cNvCxnSpPr/>
          <p:nvPr/>
        </p:nvCxnSpPr>
        <p:spPr bwMode="auto">
          <a:xfrm>
            <a:off x="7780110" y="1935480"/>
            <a:ext cx="0" cy="4465320"/>
          </a:xfrm>
          <a:prstGeom prst="line">
            <a:avLst/>
          </a:prstGeom>
          <a:noFill/>
          <a:ln w="12700" cap="flat" cmpd="sng" algn="ctr">
            <a:solidFill>
              <a:srgbClr val="000000"/>
            </a:solidFill>
            <a:prstDash val="sysDot"/>
            <a:round/>
            <a:headEnd type="none" w="med" len="med"/>
            <a:tailEnd type="none" w="med" len="med"/>
          </a:ln>
          <a:effectLst/>
        </p:spPr>
      </p:cxnSp>
      <p:pic>
        <p:nvPicPr>
          <p:cNvPr id="2" name="Picture 1"/>
          <p:cNvPicPr>
            <a:picLocks noChangeAspect="1"/>
          </p:cNvPicPr>
          <p:nvPr/>
        </p:nvPicPr>
        <p:blipFill>
          <a:blip r:embed="rId3"/>
          <a:stretch>
            <a:fillRect/>
          </a:stretch>
        </p:blipFill>
        <p:spPr>
          <a:xfrm>
            <a:off x="1713746" y="944880"/>
            <a:ext cx="1063540" cy="736600"/>
          </a:xfrm>
          <a:prstGeom prst="rect">
            <a:avLst/>
          </a:prstGeom>
        </p:spPr>
      </p:pic>
      <p:sp>
        <p:nvSpPr>
          <p:cNvPr id="36" name="TextBox 35"/>
          <p:cNvSpPr txBox="1"/>
          <p:nvPr/>
        </p:nvSpPr>
        <p:spPr>
          <a:xfrm>
            <a:off x="76200" y="1600200"/>
            <a:ext cx="1143000"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End User</a:t>
            </a:r>
          </a:p>
        </p:txBody>
      </p:sp>
      <p:cxnSp>
        <p:nvCxnSpPr>
          <p:cNvPr id="37" name="Straight Connector 36"/>
          <p:cNvCxnSpPr/>
          <p:nvPr/>
        </p:nvCxnSpPr>
        <p:spPr bwMode="auto">
          <a:xfrm>
            <a:off x="570746" y="1905000"/>
            <a:ext cx="0" cy="4495800"/>
          </a:xfrm>
          <a:prstGeom prst="line">
            <a:avLst/>
          </a:prstGeom>
          <a:noFill/>
          <a:ln w="12700" cap="flat" cmpd="sng" algn="ctr">
            <a:solidFill>
              <a:srgbClr val="000000"/>
            </a:solidFill>
            <a:prstDash val="sysDot"/>
            <a:round/>
            <a:headEnd type="none" w="med" len="med"/>
            <a:tailEnd type="none" w="med" len="med"/>
          </a:ln>
          <a:effectLst/>
        </p:spPr>
      </p:cxnSp>
      <p:pic>
        <p:nvPicPr>
          <p:cNvPr id="38" name="Picture 37"/>
          <p:cNvPicPr>
            <a:picLocks noChangeAspect="1"/>
          </p:cNvPicPr>
          <p:nvPr/>
        </p:nvPicPr>
        <p:blipFill>
          <a:blip r:embed="rId4"/>
          <a:stretch>
            <a:fillRect/>
          </a:stretch>
        </p:blipFill>
        <p:spPr>
          <a:xfrm>
            <a:off x="273049" y="990600"/>
            <a:ext cx="488951" cy="638022"/>
          </a:xfrm>
          <a:prstGeom prst="rect">
            <a:avLst/>
          </a:prstGeom>
        </p:spPr>
      </p:pic>
      <p:sp>
        <p:nvSpPr>
          <p:cNvPr id="42" name="TextBox 41"/>
          <p:cNvSpPr txBox="1"/>
          <p:nvPr/>
        </p:nvSpPr>
        <p:spPr>
          <a:xfrm>
            <a:off x="3467854" y="1630680"/>
            <a:ext cx="1027946"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User Agent</a:t>
            </a:r>
          </a:p>
        </p:txBody>
      </p:sp>
      <p:cxnSp>
        <p:nvCxnSpPr>
          <p:cNvPr id="49" name="Straight Connector 48"/>
          <p:cNvCxnSpPr/>
          <p:nvPr/>
        </p:nvCxnSpPr>
        <p:spPr bwMode="auto">
          <a:xfrm>
            <a:off x="3962400" y="1935480"/>
            <a:ext cx="0" cy="4465320"/>
          </a:xfrm>
          <a:prstGeom prst="line">
            <a:avLst/>
          </a:prstGeom>
          <a:noFill/>
          <a:ln w="12700" cap="flat" cmpd="sng" algn="ctr">
            <a:solidFill>
              <a:srgbClr val="000000"/>
            </a:solidFill>
            <a:prstDash val="sysDot"/>
            <a:round/>
            <a:headEnd type="none" w="med" len="med"/>
            <a:tailEnd type="none" w="med" len="med"/>
          </a:ln>
          <a:effectLst/>
        </p:spPr>
      </p:cxnSp>
      <p:pic>
        <p:nvPicPr>
          <p:cNvPr id="6" name="Picture 5"/>
          <p:cNvPicPr>
            <a:picLocks noChangeAspect="1"/>
          </p:cNvPicPr>
          <p:nvPr/>
        </p:nvPicPr>
        <p:blipFill>
          <a:blip r:embed="rId5"/>
          <a:stretch>
            <a:fillRect/>
          </a:stretch>
        </p:blipFill>
        <p:spPr>
          <a:xfrm>
            <a:off x="3327248" y="914400"/>
            <a:ext cx="584200" cy="580659"/>
          </a:xfrm>
          <a:prstGeom prst="rect">
            <a:avLst/>
          </a:prstGeom>
        </p:spPr>
      </p:pic>
      <p:pic>
        <p:nvPicPr>
          <p:cNvPr id="7" name="Picture 6"/>
          <p:cNvPicPr>
            <a:picLocks noChangeAspect="1"/>
          </p:cNvPicPr>
          <p:nvPr/>
        </p:nvPicPr>
        <p:blipFill>
          <a:blip r:embed="rId6"/>
          <a:stretch>
            <a:fillRect/>
          </a:stretch>
        </p:blipFill>
        <p:spPr>
          <a:xfrm>
            <a:off x="3860648" y="1143000"/>
            <a:ext cx="558952" cy="533400"/>
          </a:xfrm>
          <a:prstGeom prst="rect">
            <a:avLst/>
          </a:prstGeom>
        </p:spPr>
      </p:pic>
      <p:sp>
        <p:nvSpPr>
          <p:cNvPr id="48" name="TextBox 47"/>
          <p:cNvSpPr txBox="1"/>
          <p:nvPr/>
        </p:nvSpPr>
        <p:spPr>
          <a:xfrm>
            <a:off x="5334000" y="1447800"/>
            <a:ext cx="710551" cy="276999"/>
          </a:xfrm>
          <a:prstGeom prst="rect">
            <a:avLst/>
          </a:prstGeom>
          <a:noFill/>
        </p:spPr>
        <p:txBody>
          <a:bodyPr wrap="none" rtlCol="0">
            <a:spAutoFit/>
          </a:bodyPr>
          <a:lstStyle/>
          <a:p>
            <a:pPr algn="l"/>
            <a:r>
              <a:rPr lang="en-US" sz="1200" b="1" u="sng" dirty="0" smtClean="0">
                <a:solidFill>
                  <a:schemeClr val="tx1">
                    <a:lumMod val="65000"/>
                    <a:lumOff val="35000"/>
                  </a:schemeClr>
                </a:solidFill>
                <a:latin typeface="Arial"/>
                <a:cs typeface="Arial"/>
              </a:rPr>
              <a:t>Apigee</a:t>
            </a:r>
          </a:p>
        </p:txBody>
      </p:sp>
      <p:pic>
        <p:nvPicPr>
          <p:cNvPr id="50" name="Picture 49"/>
          <p:cNvPicPr>
            <a:picLocks noChangeAspect="1"/>
          </p:cNvPicPr>
          <p:nvPr/>
        </p:nvPicPr>
        <p:blipFill>
          <a:blip r:embed="rId2"/>
          <a:stretch>
            <a:fillRect/>
          </a:stretch>
        </p:blipFill>
        <p:spPr>
          <a:xfrm>
            <a:off x="5486400" y="914400"/>
            <a:ext cx="474133" cy="609600"/>
          </a:xfrm>
          <a:prstGeom prst="rect">
            <a:avLst/>
          </a:prstGeom>
        </p:spPr>
      </p:pic>
      <p:cxnSp>
        <p:nvCxnSpPr>
          <p:cNvPr id="51" name="Straight Connector 50"/>
          <p:cNvCxnSpPr/>
          <p:nvPr/>
        </p:nvCxnSpPr>
        <p:spPr bwMode="auto">
          <a:xfrm>
            <a:off x="5715000"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44" name="Straight Arrow Connector 43"/>
          <p:cNvCxnSpPr/>
          <p:nvPr/>
        </p:nvCxnSpPr>
        <p:spPr bwMode="auto">
          <a:xfrm>
            <a:off x="2328333" y="2596444"/>
            <a:ext cx="3386667" cy="0"/>
          </a:xfrm>
          <a:prstGeom prst="straightConnector1">
            <a:avLst/>
          </a:prstGeom>
          <a:noFill/>
          <a:ln w="41275" cap="flat" cmpd="sng" algn="ctr">
            <a:solidFill>
              <a:schemeClr val="tx1"/>
            </a:solidFill>
            <a:prstDash val="solid"/>
            <a:round/>
            <a:headEnd type="none" w="med" len="med"/>
            <a:tailEnd type="arrow"/>
          </a:ln>
          <a:effectLst/>
        </p:spPr>
      </p:cxnSp>
      <p:sp>
        <p:nvSpPr>
          <p:cNvPr id="45" name="TextBox 44"/>
          <p:cNvSpPr txBox="1"/>
          <p:nvPr/>
        </p:nvSpPr>
        <p:spPr>
          <a:xfrm>
            <a:off x="2819400" y="2304345"/>
            <a:ext cx="32766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Exchange authorization code for access token</a:t>
            </a:r>
          </a:p>
        </p:txBody>
      </p:sp>
      <p:sp>
        <p:nvSpPr>
          <p:cNvPr id="46" name="Oval 45"/>
          <p:cNvSpPr/>
          <p:nvPr/>
        </p:nvSpPr>
        <p:spPr bwMode="gray">
          <a:xfrm>
            <a:off x="2435105" y="2240844"/>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a:solidFill>
                  <a:schemeClr val="bg1"/>
                </a:solidFill>
                <a:effectLst>
                  <a:outerShdw blurRad="38100" dist="38100" dir="2700000" algn="tl">
                    <a:srgbClr val="000000">
                      <a:alpha val="43137"/>
                    </a:srgbClr>
                  </a:outerShdw>
                </a:effectLst>
                <a:latin typeface="Arial"/>
                <a:cs typeface="Arial"/>
              </a:rPr>
              <a:t>8</a:t>
            </a:r>
            <a:endParaRPr lang="en-US" b="1" cap="all" dirty="0" smtClean="0">
              <a:solidFill>
                <a:schemeClr val="bg1"/>
              </a:solidFill>
              <a:effectLst>
                <a:outerShdw blurRad="38100" dist="38100" dir="2700000" algn="tl">
                  <a:srgbClr val="000000">
                    <a:alpha val="43137"/>
                  </a:srgbClr>
                </a:outerShdw>
              </a:effectLst>
              <a:latin typeface="Arial"/>
              <a:cs typeface="Arial"/>
            </a:endParaRPr>
          </a:p>
        </p:txBody>
      </p:sp>
      <p:cxnSp>
        <p:nvCxnSpPr>
          <p:cNvPr id="47" name="Straight Arrow Connector 46"/>
          <p:cNvCxnSpPr/>
          <p:nvPr/>
        </p:nvCxnSpPr>
        <p:spPr bwMode="auto">
          <a:xfrm flipH="1">
            <a:off x="2328333" y="3129844"/>
            <a:ext cx="3485444" cy="0"/>
          </a:xfrm>
          <a:prstGeom prst="straightConnector1">
            <a:avLst/>
          </a:prstGeom>
          <a:noFill/>
          <a:ln w="41275" cap="flat" cmpd="sng" algn="ctr">
            <a:solidFill>
              <a:schemeClr val="tx1"/>
            </a:solidFill>
            <a:prstDash val="solid"/>
            <a:round/>
            <a:headEnd type="none" w="med" len="med"/>
            <a:tailEnd type="arrow"/>
          </a:ln>
          <a:effectLst/>
        </p:spPr>
      </p:cxnSp>
      <p:sp>
        <p:nvSpPr>
          <p:cNvPr id="52" name="TextBox 51"/>
          <p:cNvSpPr txBox="1"/>
          <p:nvPr/>
        </p:nvSpPr>
        <p:spPr>
          <a:xfrm>
            <a:off x="2870200" y="2837745"/>
            <a:ext cx="32766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Receive access token</a:t>
            </a:r>
          </a:p>
        </p:txBody>
      </p:sp>
      <p:sp>
        <p:nvSpPr>
          <p:cNvPr id="55" name="Oval 54"/>
          <p:cNvSpPr/>
          <p:nvPr/>
        </p:nvSpPr>
        <p:spPr bwMode="gray">
          <a:xfrm>
            <a:off x="2435105" y="2774244"/>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a:solidFill>
                  <a:schemeClr val="bg1"/>
                </a:solidFill>
                <a:effectLst>
                  <a:outerShdw blurRad="38100" dist="38100" dir="2700000" algn="tl">
                    <a:srgbClr val="000000">
                      <a:alpha val="43137"/>
                    </a:srgbClr>
                  </a:outerShdw>
                </a:effectLst>
                <a:latin typeface="Arial"/>
                <a:cs typeface="Arial"/>
              </a:rPr>
              <a:t>9</a:t>
            </a:r>
            <a:endParaRPr lang="en-US" b="1" cap="all" dirty="0" smtClean="0">
              <a:solidFill>
                <a:schemeClr val="bg1"/>
              </a:solidFill>
              <a:effectLst>
                <a:outerShdw blurRad="38100" dist="38100" dir="2700000" algn="tl">
                  <a:srgbClr val="000000">
                    <a:alpha val="43137"/>
                  </a:srgbClr>
                </a:outerShdw>
              </a:effectLst>
              <a:latin typeface="Arial"/>
              <a:cs typeface="Arial"/>
            </a:endParaRPr>
          </a:p>
        </p:txBody>
      </p:sp>
      <p:sp>
        <p:nvSpPr>
          <p:cNvPr id="84" name="TextBox 83"/>
          <p:cNvSpPr txBox="1"/>
          <p:nvPr/>
        </p:nvSpPr>
        <p:spPr>
          <a:xfrm>
            <a:off x="2837180" y="4096298"/>
            <a:ext cx="249682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Issue request for photos </a:t>
            </a:r>
            <a:r>
              <a:rPr lang="en-US" sz="1000" dirty="0" smtClean="0">
                <a:solidFill>
                  <a:schemeClr val="tx1">
                    <a:lumMod val="65000"/>
                    <a:lumOff val="35000"/>
                  </a:schemeClr>
                </a:solidFill>
                <a:latin typeface="Arial"/>
                <a:cs typeface="Arial"/>
              </a:rPr>
              <a:t>list with access token to prove authentication</a:t>
            </a:r>
            <a:endParaRPr lang="en-US" sz="1000" dirty="0">
              <a:solidFill>
                <a:schemeClr val="tx1">
                  <a:lumMod val="65000"/>
                  <a:lumOff val="35000"/>
                </a:schemeClr>
              </a:solidFill>
              <a:latin typeface="Arial"/>
              <a:cs typeface="Arial"/>
            </a:endParaRPr>
          </a:p>
        </p:txBody>
      </p:sp>
      <p:cxnSp>
        <p:nvCxnSpPr>
          <p:cNvPr id="85" name="Straight Arrow Connector 84"/>
          <p:cNvCxnSpPr/>
          <p:nvPr/>
        </p:nvCxnSpPr>
        <p:spPr bwMode="auto">
          <a:xfrm flipH="1">
            <a:off x="582605" y="5621868"/>
            <a:ext cx="7197505" cy="0"/>
          </a:xfrm>
          <a:prstGeom prst="straightConnector1">
            <a:avLst/>
          </a:prstGeom>
          <a:noFill/>
          <a:ln w="41275" cap="flat" cmpd="sng" algn="ctr">
            <a:solidFill>
              <a:schemeClr val="tx1"/>
            </a:solidFill>
            <a:prstDash val="solid"/>
            <a:round/>
            <a:headEnd type="none" w="med" len="med"/>
            <a:tailEnd type="arrow"/>
          </a:ln>
          <a:effectLst/>
        </p:spPr>
      </p:cxnSp>
      <p:sp>
        <p:nvSpPr>
          <p:cNvPr id="86" name="TextBox 85"/>
          <p:cNvSpPr txBox="1"/>
          <p:nvPr/>
        </p:nvSpPr>
        <p:spPr>
          <a:xfrm>
            <a:off x="1116005" y="5299447"/>
            <a:ext cx="4114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Response returned</a:t>
            </a:r>
          </a:p>
        </p:txBody>
      </p:sp>
      <p:sp>
        <p:nvSpPr>
          <p:cNvPr id="87" name="Oval 86"/>
          <p:cNvSpPr/>
          <p:nvPr/>
        </p:nvSpPr>
        <p:spPr bwMode="gray">
          <a:xfrm>
            <a:off x="744410" y="5308256"/>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600" b="1" cap="all" dirty="0" smtClean="0">
                <a:solidFill>
                  <a:schemeClr val="bg1"/>
                </a:solidFill>
                <a:effectLst>
                  <a:outerShdw blurRad="38100" dist="38100" dir="2700000" algn="tl">
                    <a:srgbClr val="000000">
                      <a:alpha val="43137"/>
                    </a:srgbClr>
                  </a:outerShdw>
                </a:effectLst>
                <a:latin typeface="Arial"/>
                <a:cs typeface="Arial"/>
              </a:rPr>
              <a:t>14</a:t>
            </a:r>
          </a:p>
        </p:txBody>
      </p:sp>
      <p:sp>
        <p:nvSpPr>
          <p:cNvPr id="88" name="Oval 87"/>
          <p:cNvSpPr/>
          <p:nvPr/>
        </p:nvSpPr>
        <p:spPr bwMode="gray">
          <a:xfrm>
            <a:off x="2463045" y="4222415"/>
            <a:ext cx="224146"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12</a:t>
            </a:r>
          </a:p>
        </p:txBody>
      </p:sp>
      <p:cxnSp>
        <p:nvCxnSpPr>
          <p:cNvPr id="89" name="Straight Arrow Connector 88"/>
          <p:cNvCxnSpPr/>
          <p:nvPr/>
        </p:nvCxnSpPr>
        <p:spPr bwMode="auto">
          <a:xfrm>
            <a:off x="2316480" y="4507778"/>
            <a:ext cx="3398520" cy="0"/>
          </a:xfrm>
          <a:prstGeom prst="straightConnector1">
            <a:avLst/>
          </a:prstGeom>
          <a:noFill/>
          <a:ln w="41275" cap="flat" cmpd="sng" algn="ctr">
            <a:solidFill>
              <a:schemeClr val="tx1"/>
            </a:solidFill>
            <a:prstDash val="solid"/>
            <a:round/>
            <a:headEnd type="none" w="med" len="med"/>
            <a:tailEnd type="arrow"/>
          </a:ln>
          <a:effectLst/>
        </p:spPr>
      </p:cxnSp>
      <p:cxnSp>
        <p:nvCxnSpPr>
          <p:cNvPr id="93" name="Straight Arrow Connector 92"/>
          <p:cNvCxnSpPr/>
          <p:nvPr/>
        </p:nvCxnSpPr>
        <p:spPr bwMode="auto">
          <a:xfrm>
            <a:off x="543179" y="4076542"/>
            <a:ext cx="1793240" cy="0"/>
          </a:xfrm>
          <a:prstGeom prst="straightConnector1">
            <a:avLst/>
          </a:prstGeom>
          <a:noFill/>
          <a:ln w="41275" cap="flat" cmpd="sng" algn="ctr">
            <a:solidFill>
              <a:schemeClr val="tx1"/>
            </a:solidFill>
            <a:prstDash val="solid"/>
            <a:round/>
            <a:headEnd type="none" w="med" len="med"/>
            <a:tailEnd type="arrow"/>
          </a:ln>
          <a:effectLst/>
        </p:spPr>
      </p:cxnSp>
      <p:sp>
        <p:nvSpPr>
          <p:cNvPr id="94" name="TextBox 93"/>
          <p:cNvSpPr txBox="1"/>
          <p:nvPr/>
        </p:nvSpPr>
        <p:spPr>
          <a:xfrm>
            <a:off x="914019" y="3771742"/>
            <a:ext cx="1569720" cy="246221"/>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Request a list of photos</a:t>
            </a:r>
          </a:p>
        </p:txBody>
      </p:sp>
      <p:sp>
        <p:nvSpPr>
          <p:cNvPr id="95" name="Oval 94"/>
          <p:cNvSpPr/>
          <p:nvPr/>
        </p:nvSpPr>
        <p:spPr bwMode="gray">
          <a:xfrm>
            <a:off x="664344" y="3771742"/>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11</a:t>
            </a:r>
          </a:p>
        </p:txBody>
      </p:sp>
      <p:sp>
        <p:nvSpPr>
          <p:cNvPr id="96" name="TextBox 95"/>
          <p:cNvSpPr txBox="1"/>
          <p:nvPr/>
        </p:nvSpPr>
        <p:spPr>
          <a:xfrm>
            <a:off x="6096000" y="4758913"/>
            <a:ext cx="1828800" cy="400110"/>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Submit request to business system</a:t>
            </a:r>
            <a:endParaRPr lang="en-US" sz="1000" dirty="0">
              <a:solidFill>
                <a:schemeClr val="tx1">
                  <a:lumMod val="65000"/>
                  <a:lumOff val="35000"/>
                </a:schemeClr>
              </a:solidFill>
              <a:latin typeface="Arial"/>
              <a:cs typeface="Arial"/>
            </a:endParaRPr>
          </a:p>
        </p:txBody>
      </p:sp>
      <p:sp>
        <p:nvSpPr>
          <p:cNvPr id="97" name="Oval 96"/>
          <p:cNvSpPr/>
          <p:nvPr/>
        </p:nvSpPr>
        <p:spPr bwMode="gray">
          <a:xfrm>
            <a:off x="5867400" y="4825509"/>
            <a:ext cx="216350"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13</a:t>
            </a:r>
          </a:p>
        </p:txBody>
      </p:sp>
      <p:cxnSp>
        <p:nvCxnSpPr>
          <p:cNvPr id="98" name="Straight Arrow Connector 97"/>
          <p:cNvCxnSpPr/>
          <p:nvPr/>
        </p:nvCxnSpPr>
        <p:spPr bwMode="auto">
          <a:xfrm>
            <a:off x="5715000" y="5159023"/>
            <a:ext cx="2065110" cy="0"/>
          </a:xfrm>
          <a:prstGeom prst="straightConnector1">
            <a:avLst/>
          </a:prstGeom>
          <a:noFill/>
          <a:ln w="41275" cap="flat" cmpd="sng" algn="ctr">
            <a:solidFill>
              <a:schemeClr val="tx1"/>
            </a:solidFill>
            <a:prstDash val="solid"/>
            <a:round/>
            <a:headEnd type="none" w="med" len="med"/>
            <a:tailEnd type="arrow"/>
          </a:ln>
          <a:effectLst/>
        </p:spPr>
      </p:cxnSp>
      <p:sp>
        <p:nvSpPr>
          <p:cNvPr id="99" name="Rectangular Callout 98"/>
          <p:cNvSpPr/>
          <p:nvPr/>
        </p:nvSpPr>
        <p:spPr bwMode="gray">
          <a:xfrm>
            <a:off x="5715000" y="4147256"/>
            <a:ext cx="1608667" cy="381000"/>
          </a:xfrm>
          <a:prstGeom prst="wedgeRectCallout">
            <a:avLst>
              <a:gd name="adj1" fmla="val -51834"/>
              <a:gd name="adj2" fmla="val 111321"/>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Access token verified</a:t>
            </a:r>
          </a:p>
        </p:txBody>
      </p:sp>
      <p:cxnSp>
        <p:nvCxnSpPr>
          <p:cNvPr id="100" name="Straight Arrow Connector 99"/>
          <p:cNvCxnSpPr/>
          <p:nvPr/>
        </p:nvCxnSpPr>
        <p:spPr bwMode="auto">
          <a:xfrm flipH="1">
            <a:off x="595771" y="3534876"/>
            <a:ext cx="1706880" cy="0"/>
          </a:xfrm>
          <a:prstGeom prst="straightConnector1">
            <a:avLst/>
          </a:prstGeom>
          <a:noFill/>
          <a:ln w="41275" cap="flat" cmpd="sng" algn="ctr">
            <a:solidFill>
              <a:schemeClr val="tx1"/>
            </a:solidFill>
            <a:prstDash val="solid"/>
            <a:round/>
            <a:headEnd type="none" w="med" len="med"/>
            <a:tailEnd type="arrow"/>
          </a:ln>
          <a:effectLst/>
        </p:spPr>
      </p:cxnSp>
      <p:sp>
        <p:nvSpPr>
          <p:cNvPr id="101" name="TextBox 100"/>
          <p:cNvSpPr txBox="1"/>
          <p:nvPr/>
        </p:nvSpPr>
        <p:spPr>
          <a:xfrm>
            <a:off x="931051" y="3083966"/>
            <a:ext cx="1295400" cy="400110"/>
          </a:xfrm>
          <a:prstGeom prst="rect">
            <a:avLst/>
          </a:prstGeom>
          <a:noFill/>
        </p:spPr>
        <p:txBody>
          <a:bodyPr wrap="square" rtlCol="0">
            <a:spAutoFit/>
          </a:bodyPr>
          <a:lstStyle/>
          <a:p>
            <a:pPr algn="l"/>
            <a:r>
              <a:rPr lang="en-US" sz="1000" dirty="0">
                <a:solidFill>
                  <a:schemeClr val="tx1">
                    <a:lumMod val="65000"/>
                    <a:lumOff val="35000"/>
                  </a:schemeClr>
                </a:solidFill>
                <a:latin typeface="Arial"/>
                <a:cs typeface="Arial"/>
              </a:rPr>
              <a:t>Acknowledge credentials verified</a:t>
            </a:r>
          </a:p>
        </p:txBody>
      </p:sp>
      <p:sp>
        <p:nvSpPr>
          <p:cNvPr id="102" name="Oval 101"/>
          <p:cNvSpPr/>
          <p:nvPr/>
        </p:nvSpPr>
        <p:spPr bwMode="gray">
          <a:xfrm>
            <a:off x="711856" y="3169255"/>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10</a:t>
            </a:r>
          </a:p>
        </p:txBody>
      </p:sp>
      <p:sp>
        <p:nvSpPr>
          <p:cNvPr id="41"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33</a:t>
            </a:fld>
            <a:endParaRPr lang="en-US" dirty="0"/>
          </a:p>
        </p:txBody>
      </p:sp>
    </p:spTree>
    <p:extLst>
      <p:ext uri="{BB962C8B-B14F-4D97-AF65-F5344CB8AC3E}">
        <p14:creationId xmlns:p14="http://schemas.microsoft.com/office/powerpoint/2010/main" val="1103621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Generate authorization code</a:t>
            </a:r>
          </a:p>
          <a:p>
            <a:endParaRPr lang="en-US" dirty="0"/>
          </a:p>
          <a:p>
            <a:endParaRPr lang="en-US" dirty="0" smtClean="0"/>
          </a:p>
          <a:p>
            <a:endParaRPr lang="en-US" dirty="0"/>
          </a:p>
          <a:p>
            <a:endParaRPr lang="en-US" dirty="0" smtClean="0"/>
          </a:p>
          <a:p>
            <a:pPr marL="274320" indent="0">
              <a:buNone/>
            </a:pPr>
            <a:endParaRPr lang="en-US" dirty="0" smtClean="0"/>
          </a:p>
          <a:p>
            <a:r>
              <a:rPr lang="en-US" dirty="0" smtClean="0"/>
              <a:t>Exchange authorization code for an access token</a:t>
            </a:r>
          </a:p>
          <a:p>
            <a:endParaRPr lang="en-US" dirty="0"/>
          </a:p>
        </p:txBody>
      </p:sp>
      <p:sp>
        <p:nvSpPr>
          <p:cNvPr id="3" name="Title 2"/>
          <p:cNvSpPr>
            <a:spLocks noGrp="1"/>
          </p:cNvSpPr>
          <p:nvPr>
            <p:ph type="title"/>
          </p:nvPr>
        </p:nvSpPr>
        <p:spPr/>
        <p:txBody>
          <a:bodyPr/>
          <a:lstStyle/>
          <a:p>
            <a:r>
              <a:rPr lang="en-US" dirty="0"/>
              <a:t>Implementing </a:t>
            </a:r>
            <a:r>
              <a:rPr lang="en-US" dirty="0" smtClean="0"/>
              <a:t>OAuth: Authorization Code Grant</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34</a:t>
            </a:fld>
            <a:endParaRPr lang="en-US" dirty="0"/>
          </a:p>
        </p:txBody>
      </p:sp>
      <p:pic>
        <p:nvPicPr>
          <p:cNvPr id="6" name="Picture 5"/>
          <p:cNvPicPr>
            <a:picLocks noChangeAspect="1"/>
          </p:cNvPicPr>
          <p:nvPr/>
        </p:nvPicPr>
        <p:blipFill>
          <a:blip r:embed="rId2"/>
          <a:stretch>
            <a:fillRect/>
          </a:stretch>
        </p:blipFill>
        <p:spPr>
          <a:xfrm>
            <a:off x="0" y="1787878"/>
            <a:ext cx="9144000" cy="1436113"/>
          </a:xfrm>
          <a:prstGeom prst="rect">
            <a:avLst/>
          </a:prstGeom>
        </p:spPr>
      </p:pic>
      <p:pic>
        <p:nvPicPr>
          <p:cNvPr id="7" name="Picture 6"/>
          <p:cNvPicPr>
            <a:picLocks noChangeAspect="1"/>
          </p:cNvPicPr>
          <p:nvPr/>
        </p:nvPicPr>
        <p:blipFill>
          <a:blip r:embed="rId3"/>
          <a:stretch>
            <a:fillRect/>
          </a:stretch>
        </p:blipFill>
        <p:spPr>
          <a:xfrm>
            <a:off x="558800" y="3914422"/>
            <a:ext cx="6426200" cy="2387600"/>
          </a:xfrm>
          <a:prstGeom prst="rect">
            <a:avLst/>
          </a:prstGeom>
        </p:spPr>
      </p:pic>
    </p:spTree>
    <p:extLst>
      <p:ext uri="{BB962C8B-B14F-4D97-AF65-F5344CB8AC3E}">
        <p14:creationId xmlns:p14="http://schemas.microsoft.com/office/powerpoint/2010/main" val="25258143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9260" y="89794"/>
            <a:ext cx="7972538" cy="788729"/>
          </a:xfrm>
        </p:spPr>
        <p:txBody>
          <a:bodyPr/>
          <a:lstStyle/>
          <a:p>
            <a:r>
              <a:rPr lang="en-US" dirty="0" smtClean="0"/>
              <a:t>Untrusted Application Obtaining an Access Token with Implicit Grant</a:t>
            </a:r>
            <a:endParaRPr lang="en-US" dirty="0"/>
          </a:p>
        </p:txBody>
      </p:sp>
      <p:sp>
        <p:nvSpPr>
          <p:cNvPr id="10" name="TextBox 9"/>
          <p:cNvSpPr txBox="1"/>
          <p:nvPr/>
        </p:nvSpPr>
        <p:spPr>
          <a:xfrm>
            <a:off x="1778000" y="1630680"/>
            <a:ext cx="1384300" cy="276999"/>
          </a:xfrm>
          <a:prstGeom prst="rect">
            <a:avLst/>
          </a:prstGeom>
          <a:noFill/>
        </p:spPr>
        <p:txBody>
          <a:bodyPr wrap="square" rtlCol="0">
            <a:spAutoFit/>
          </a:bodyPr>
          <a:lstStyle/>
          <a:p>
            <a:r>
              <a:rPr lang="en-US" sz="1200" b="1" u="sng" dirty="0" smtClean="0">
                <a:solidFill>
                  <a:schemeClr val="tx1">
                    <a:lumMod val="65000"/>
                    <a:lumOff val="35000"/>
                  </a:schemeClr>
                </a:solidFill>
                <a:latin typeface="Arial"/>
                <a:cs typeface="Arial"/>
              </a:rPr>
              <a:t>HTML5 Client</a:t>
            </a:r>
          </a:p>
        </p:txBody>
      </p:sp>
      <p:cxnSp>
        <p:nvCxnSpPr>
          <p:cNvPr id="13" name="Straight Arrow Connector 12"/>
          <p:cNvCxnSpPr/>
          <p:nvPr/>
        </p:nvCxnSpPr>
        <p:spPr bwMode="auto">
          <a:xfrm>
            <a:off x="584200" y="3810000"/>
            <a:ext cx="5588000" cy="0"/>
          </a:xfrm>
          <a:prstGeom prst="straightConnector1">
            <a:avLst/>
          </a:prstGeom>
          <a:noFill/>
          <a:ln w="41275" cap="flat" cmpd="sng" algn="ctr">
            <a:solidFill>
              <a:schemeClr val="tx1"/>
            </a:solidFill>
            <a:prstDash val="solid"/>
            <a:round/>
            <a:headEnd type="none" w="med" len="med"/>
            <a:tailEnd type="arrow"/>
          </a:ln>
          <a:effectLst/>
        </p:spPr>
      </p:cxnSp>
      <p:sp>
        <p:nvSpPr>
          <p:cNvPr id="14" name="TextBox 13"/>
          <p:cNvSpPr txBox="1"/>
          <p:nvPr/>
        </p:nvSpPr>
        <p:spPr>
          <a:xfrm>
            <a:off x="1066800" y="3505200"/>
            <a:ext cx="47244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Submit user credentials via authentication page</a:t>
            </a:r>
          </a:p>
        </p:txBody>
      </p:sp>
      <p:sp>
        <p:nvSpPr>
          <p:cNvPr id="21" name="TextBox 20"/>
          <p:cNvSpPr txBox="1"/>
          <p:nvPr/>
        </p:nvSpPr>
        <p:spPr>
          <a:xfrm>
            <a:off x="5867724" y="1524000"/>
            <a:ext cx="710551" cy="276999"/>
          </a:xfrm>
          <a:prstGeom prst="rect">
            <a:avLst/>
          </a:prstGeom>
          <a:noFill/>
        </p:spPr>
        <p:txBody>
          <a:bodyPr wrap="none" rtlCol="0">
            <a:spAutoFit/>
          </a:bodyPr>
          <a:lstStyle/>
          <a:p>
            <a:r>
              <a:rPr lang="en-US" sz="1200" b="1" u="sng" dirty="0" smtClean="0">
                <a:solidFill>
                  <a:schemeClr val="tx1">
                    <a:lumMod val="65000"/>
                    <a:lumOff val="35000"/>
                  </a:schemeClr>
                </a:solidFill>
                <a:latin typeface="Arial"/>
                <a:cs typeface="Arial"/>
              </a:rPr>
              <a:t>Apigee</a:t>
            </a:r>
          </a:p>
        </p:txBody>
      </p:sp>
      <p:sp>
        <p:nvSpPr>
          <p:cNvPr id="32" name="Oval 31"/>
          <p:cNvSpPr/>
          <p:nvPr/>
        </p:nvSpPr>
        <p:spPr bwMode="gray">
          <a:xfrm>
            <a:off x="698500" y="3505200"/>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3</a:t>
            </a:r>
          </a:p>
        </p:txBody>
      </p:sp>
      <p:sp>
        <p:nvSpPr>
          <p:cNvPr id="55" name="TextBox 54"/>
          <p:cNvSpPr txBox="1"/>
          <p:nvPr/>
        </p:nvSpPr>
        <p:spPr>
          <a:xfrm>
            <a:off x="7791389" y="1524000"/>
            <a:ext cx="1276411" cy="461665"/>
          </a:xfrm>
          <a:prstGeom prst="rect">
            <a:avLst/>
          </a:prstGeom>
          <a:noFill/>
        </p:spPr>
        <p:txBody>
          <a:bodyPr wrap="none" rtlCol="0">
            <a:spAutoFit/>
          </a:bodyPr>
          <a:lstStyle/>
          <a:p>
            <a:r>
              <a:rPr lang="en-US" sz="1200" b="1" u="sng" dirty="0" smtClean="0">
                <a:solidFill>
                  <a:schemeClr val="tx1">
                    <a:lumMod val="65000"/>
                    <a:lumOff val="35000"/>
                  </a:schemeClr>
                </a:solidFill>
                <a:latin typeface="Arial"/>
                <a:cs typeface="Arial"/>
              </a:rPr>
              <a:t>Your Business</a:t>
            </a:r>
            <a:br>
              <a:rPr lang="en-US" sz="1200" b="1" u="sng" dirty="0" smtClean="0">
                <a:solidFill>
                  <a:schemeClr val="tx1">
                    <a:lumMod val="65000"/>
                    <a:lumOff val="35000"/>
                  </a:schemeClr>
                </a:solidFill>
                <a:latin typeface="Arial"/>
                <a:cs typeface="Arial"/>
              </a:rPr>
            </a:br>
            <a:r>
              <a:rPr lang="en-US" sz="1200" b="1" u="sng" dirty="0" smtClean="0">
                <a:solidFill>
                  <a:schemeClr val="tx1">
                    <a:lumMod val="65000"/>
                    <a:lumOff val="35000"/>
                  </a:schemeClr>
                </a:solidFill>
                <a:latin typeface="Arial"/>
                <a:cs typeface="Arial"/>
              </a:rPr>
              <a:t>System</a:t>
            </a:r>
          </a:p>
        </p:txBody>
      </p:sp>
      <p:pic>
        <p:nvPicPr>
          <p:cNvPr id="56" name="Picture 55"/>
          <p:cNvPicPr>
            <a:picLocks noChangeAspect="1"/>
          </p:cNvPicPr>
          <p:nvPr/>
        </p:nvPicPr>
        <p:blipFill>
          <a:blip r:embed="rId3"/>
          <a:stretch>
            <a:fillRect/>
          </a:stretch>
        </p:blipFill>
        <p:spPr>
          <a:xfrm>
            <a:off x="5942856" y="952500"/>
            <a:ext cx="474133" cy="609600"/>
          </a:xfrm>
          <a:prstGeom prst="rect">
            <a:avLst/>
          </a:prstGeom>
        </p:spPr>
      </p:pic>
      <p:pic>
        <p:nvPicPr>
          <p:cNvPr id="57" name="Picture 56"/>
          <p:cNvPicPr>
            <a:picLocks noChangeAspect="1"/>
          </p:cNvPicPr>
          <p:nvPr/>
        </p:nvPicPr>
        <p:blipFill>
          <a:blip r:embed="rId3"/>
          <a:stretch>
            <a:fillRect/>
          </a:stretch>
        </p:blipFill>
        <p:spPr>
          <a:xfrm>
            <a:off x="8135723" y="952500"/>
            <a:ext cx="474133" cy="609600"/>
          </a:xfrm>
          <a:prstGeom prst="rect">
            <a:avLst/>
          </a:prstGeom>
        </p:spPr>
      </p:pic>
      <p:cxnSp>
        <p:nvCxnSpPr>
          <p:cNvPr id="59" name="Straight Connector 58"/>
          <p:cNvCxnSpPr/>
          <p:nvPr/>
        </p:nvCxnSpPr>
        <p:spPr bwMode="auto">
          <a:xfrm>
            <a:off x="232334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2" name="Straight Connector 61"/>
          <p:cNvCxnSpPr/>
          <p:nvPr/>
        </p:nvCxnSpPr>
        <p:spPr bwMode="auto">
          <a:xfrm>
            <a:off x="6171456" y="1935480"/>
            <a:ext cx="0" cy="4465320"/>
          </a:xfrm>
          <a:prstGeom prst="line">
            <a:avLst/>
          </a:prstGeom>
          <a:noFill/>
          <a:ln w="12700" cap="flat" cmpd="sng" algn="ctr">
            <a:solidFill>
              <a:srgbClr val="000000"/>
            </a:solidFill>
            <a:prstDash val="sysDot"/>
            <a:round/>
            <a:headEnd type="none" w="med" len="med"/>
            <a:tailEnd type="none" w="med" len="med"/>
          </a:ln>
          <a:effectLst/>
        </p:spPr>
      </p:cxnSp>
      <p:cxnSp>
        <p:nvCxnSpPr>
          <p:cNvPr id="63" name="Straight Connector 62"/>
          <p:cNvCxnSpPr/>
          <p:nvPr/>
        </p:nvCxnSpPr>
        <p:spPr bwMode="auto">
          <a:xfrm>
            <a:off x="8457456" y="1935480"/>
            <a:ext cx="0" cy="4465320"/>
          </a:xfrm>
          <a:prstGeom prst="line">
            <a:avLst/>
          </a:prstGeom>
          <a:noFill/>
          <a:ln w="12700" cap="flat" cmpd="sng" algn="ctr">
            <a:solidFill>
              <a:srgbClr val="000000"/>
            </a:solidFill>
            <a:prstDash val="sysDot"/>
            <a:round/>
            <a:headEnd type="none" w="med" len="med"/>
            <a:tailEnd type="none" w="med" len="med"/>
          </a:ln>
          <a:effectLst/>
        </p:spPr>
      </p:cxnSp>
      <p:sp>
        <p:nvSpPr>
          <p:cNvPr id="36" name="TextBox 35"/>
          <p:cNvSpPr txBox="1"/>
          <p:nvPr/>
        </p:nvSpPr>
        <p:spPr>
          <a:xfrm>
            <a:off x="76200" y="1600200"/>
            <a:ext cx="1143000"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End User</a:t>
            </a:r>
          </a:p>
        </p:txBody>
      </p:sp>
      <p:cxnSp>
        <p:nvCxnSpPr>
          <p:cNvPr id="37" name="Straight Connector 36"/>
          <p:cNvCxnSpPr/>
          <p:nvPr/>
        </p:nvCxnSpPr>
        <p:spPr bwMode="auto">
          <a:xfrm>
            <a:off x="570746" y="1905000"/>
            <a:ext cx="0" cy="4495800"/>
          </a:xfrm>
          <a:prstGeom prst="line">
            <a:avLst/>
          </a:prstGeom>
          <a:noFill/>
          <a:ln w="12700" cap="flat" cmpd="sng" algn="ctr">
            <a:solidFill>
              <a:srgbClr val="000000"/>
            </a:solidFill>
            <a:prstDash val="sysDot"/>
            <a:round/>
            <a:headEnd type="none" w="med" len="med"/>
            <a:tailEnd type="none" w="med" len="med"/>
          </a:ln>
          <a:effectLst/>
        </p:spPr>
      </p:cxnSp>
      <p:pic>
        <p:nvPicPr>
          <p:cNvPr id="38" name="Picture 37"/>
          <p:cNvPicPr>
            <a:picLocks noChangeAspect="1"/>
          </p:cNvPicPr>
          <p:nvPr/>
        </p:nvPicPr>
        <p:blipFill>
          <a:blip r:embed="rId4"/>
          <a:stretch>
            <a:fillRect/>
          </a:stretch>
        </p:blipFill>
        <p:spPr>
          <a:xfrm>
            <a:off x="273049" y="990600"/>
            <a:ext cx="488951" cy="638022"/>
          </a:xfrm>
          <a:prstGeom prst="rect">
            <a:avLst/>
          </a:prstGeom>
        </p:spPr>
      </p:pic>
      <p:cxnSp>
        <p:nvCxnSpPr>
          <p:cNvPr id="39" name="Straight Arrow Connector 38"/>
          <p:cNvCxnSpPr/>
          <p:nvPr/>
        </p:nvCxnSpPr>
        <p:spPr bwMode="auto">
          <a:xfrm>
            <a:off x="2321560" y="2767390"/>
            <a:ext cx="1640840" cy="0"/>
          </a:xfrm>
          <a:prstGeom prst="straightConnector1">
            <a:avLst/>
          </a:prstGeom>
          <a:noFill/>
          <a:ln w="41275" cap="flat" cmpd="sng" algn="ctr">
            <a:solidFill>
              <a:schemeClr val="tx1"/>
            </a:solidFill>
            <a:prstDash val="solid"/>
            <a:round/>
            <a:headEnd type="none" w="med" len="med"/>
            <a:tailEnd type="arrow"/>
          </a:ln>
          <a:effectLst/>
        </p:spPr>
      </p:cxnSp>
      <p:sp>
        <p:nvSpPr>
          <p:cNvPr id="40" name="TextBox 39"/>
          <p:cNvSpPr txBox="1"/>
          <p:nvPr/>
        </p:nvSpPr>
        <p:spPr>
          <a:xfrm>
            <a:off x="2667000" y="2057400"/>
            <a:ext cx="1371600" cy="707886"/>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Request</a:t>
            </a:r>
            <a:br>
              <a:rPr lang="en-US" sz="1000" dirty="0" smtClean="0">
                <a:solidFill>
                  <a:schemeClr val="tx1">
                    <a:lumMod val="65000"/>
                    <a:lumOff val="35000"/>
                  </a:schemeClr>
                </a:solidFill>
                <a:latin typeface="Arial"/>
                <a:cs typeface="Arial"/>
              </a:rPr>
            </a:br>
            <a:r>
              <a:rPr lang="en-US" sz="1000" dirty="0" smtClean="0">
                <a:solidFill>
                  <a:schemeClr val="tx1">
                    <a:lumMod val="65000"/>
                    <a:lumOff val="35000"/>
                  </a:schemeClr>
                </a:solidFill>
                <a:latin typeface="Arial"/>
                <a:cs typeface="Arial"/>
              </a:rPr>
              <a:t>Authentication with App Credentials and Redirect URI</a:t>
            </a:r>
          </a:p>
        </p:txBody>
      </p:sp>
      <p:sp>
        <p:nvSpPr>
          <p:cNvPr id="41" name="Oval 40"/>
          <p:cNvSpPr/>
          <p:nvPr/>
        </p:nvSpPr>
        <p:spPr bwMode="gray">
          <a:xfrm>
            <a:off x="2435105" y="2472889"/>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1</a:t>
            </a:r>
          </a:p>
        </p:txBody>
      </p:sp>
      <p:sp>
        <p:nvSpPr>
          <p:cNvPr id="42" name="TextBox 41"/>
          <p:cNvSpPr txBox="1"/>
          <p:nvPr/>
        </p:nvSpPr>
        <p:spPr>
          <a:xfrm>
            <a:off x="3467854" y="1630680"/>
            <a:ext cx="1027946" cy="276999"/>
          </a:xfrm>
          <a:prstGeom prst="rect">
            <a:avLst/>
          </a:prstGeom>
          <a:noFill/>
        </p:spPr>
        <p:txBody>
          <a:bodyPr wrap="square" rtlCol="0">
            <a:spAutoFit/>
          </a:bodyPr>
          <a:lstStyle/>
          <a:p>
            <a:pPr algn="l"/>
            <a:r>
              <a:rPr lang="en-US" sz="1200" b="1" u="sng" dirty="0" smtClean="0">
                <a:solidFill>
                  <a:schemeClr val="tx1">
                    <a:lumMod val="65000"/>
                    <a:lumOff val="35000"/>
                  </a:schemeClr>
                </a:solidFill>
                <a:latin typeface="Arial"/>
                <a:cs typeface="Arial"/>
              </a:rPr>
              <a:t>User Agent</a:t>
            </a:r>
          </a:p>
        </p:txBody>
      </p:sp>
      <p:cxnSp>
        <p:nvCxnSpPr>
          <p:cNvPr id="49" name="Straight Connector 48"/>
          <p:cNvCxnSpPr/>
          <p:nvPr/>
        </p:nvCxnSpPr>
        <p:spPr bwMode="auto">
          <a:xfrm>
            <a:off x="3962400" y="1935480"/>
            <a:ext cx="0" cy="4465320"/>
          </a:xfrm>
          <a:prstGeom prst="line">
            <a:avLst/>
          </a:prstGeom>
          <a:noFill/>
          <a:ln w="12700" cap="flat" cmpd="sng" algn="ctr">
            <a:solidFill>
              <a:srgbClr val="000000"/>
            </a:solidFill>
            <a:prstDash val="sysDot"/>
            <a:round/>
            <a:headEnd type="none" w="med" len="med"/>
            <a:tailEnd type="none" w="med" len="med"/>
          </a:ln>
          <a:effectLst/>
        </p:spPr>
      </p:cxnSp>
      <p:pic>
        <p:nvPicPr>
          <p:cNvPr id="6" name="Picture 5"/>
          <p:cNvPicPr>
            <a:picLocks noChangeAspect="1"/>
          </p:cNvPicPr>
          <p:nvPr/>
        </p:nvPicPr>
        <p:blipFill>
          <a:blip r:embed="rId5"/>
          <a:stretch>
            <a:fillRect/>
          </a:stretch>
        </p:blipFill>
        <p:spPr>
          <a:xfrm>
            <a:off x="3327248" y="914400"/>
            <a:ext cx="584200" cy="580659"/>
          </a:xfrm>
          <a:prstGeom prst="rect">
            <a:avLst/>
          </a:prstGeom>
        </p:spPr>
      </p:pic>
      <p:pic>
        <p:nvPicPr>
          <p:cNvPr id="7" name="Picture 6"/>
          <p:cNvPicPr>
            <a:picLocks noChangeAspect="1"/>
          </p:cNvPicPr>
          <p:nvPr/>
        </p:nvPicPr>
        <p:blipFill>
          <a:blip r:embed="rId6"/>
          <a:stretch>
            <a:fillRect/>
          </a:stretch>
        </p:blipFill>
        <p:spPr>
          <a:xfrm>
            <a:off x="3860648" y="1143000"/>
            <a:ext cx="558952" cy="533400"/>
          </a:xfrm>
          <a:prstGeom prst="rect">
            <a:avLst/>
          </a:prstGeom>
        </p:spPr>
      </p:pic>
      <p:cxnSp>
        <p:nvCxnSpPr>
          <p:cNvPr id="53" name="Straight Arrow Connector 52"/>
          <p:cNvCxnSpPr/>
          <p:nvPr/>
        </p:nvCxnSpPr>
        <p:spPr bwMode="auto">
          <a:xfrm flipH="1">
            <a:off x="533400" y="3276600"/>
            <a:ext cx="5638800" cy="0"/>
          </a:xfrm>
          <a:prstGeom prst="straightConnector1">
            <a:avLst/>
          </a:prstGeom>
          <a:noFill/>
          <a:ln w="41275" cap="flat" cmpd="sng" algn="ctr">
            <a:solidFill>
              <a:schemeClr val="tx1"/>
            </a:solidFill>
            <a:prstDash val="solid"/>
            <a:round/>
            <a:headEnd type="none" w="med" len="med"/>
            <a:tailEnd type="arrow"/>
          </a:ln>
          <a:effectLst/>
        </p:spPr>
      </p:cxnSp>
      <p:sp>
        <p:nvSpPr>
          <p:cNvPr id="60" name="Oval 59"/>
          <p:cNvSpPr/>
          <p:nvPr/>
        </p:nvSpPr>
        <p:spPr bwMode="gray">
          <a:xfrm>
            <a:off x="4038600" y="2971800"/>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2</a:t>
            </a:r>
          </a:p>
        </p:txBody>
      </p:sp>
      <p:sp>
        <p:nvSpPr>
          <p:cNvPr id="61" name="TextBox 60"/>
          <p:cNvSpPr txBox="1"/>
          <p:nvPr/>
        </p:nvSpPr>
        <p:spPr>
          <a:xfrm>
            <a:off x="4343400" y="2954179"/>
            <a:ext cx="18288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Display authentication page</a:t>
            </a:r>
          </a:p>
        </p:txBody>
      </p:sp>
      <p:cxnSp>
        <p:nvCxnSpPr>
          <p:cNvPr id="65" name="Straight Arrow Connector 64"/>
          <p:cNvCxnSpPr/>
          <p:nvPr/>
        </p:nvCxnSpPr>
        <p:spPr bwMode="auto">
          <a:xfrm>
            <a:off x="3962400" y="2768600"/>
            <a:ext cx="2209800" cy="0"/>
          </a:xfrm>
          <a:prstGeom prst="straightConnector1">
            <a:avLst/>
          </a:prstGeom>
          <a:noFill/>
          <a:ln w="41275" cap="flat" cmpd="sng" algn="ctr">
            <a:solidFill>
              <a:schemeClr val="tx1"/>
            </a:solidFill>
            <a:prstDash val="dash"/>
            <a:round/>
            <a:headEnd type="none" w="med" len="med"/>
            <a:tailEnd type="arrow"/>
          </a:ln>
          <a:effectLst/>
        </p:spPr>
      </p:cxnSp>
      <p:sp>
        <p:nvSpPr>
          <p:cNvPr id="66" name="TextBox 65"/>
          <p:cNvSpPr txBox="1"/>
          <p:nvPr/>
        </p:nvSpPr>
        <p:spPr>
          <a:xfrm>
            <a:off x="4114800" y="2463800"/>
            <a:ext cx="1981200"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(Retrieve authentication page)</a:t>
            </a:r>
          </a:p>
        </p:txBody>
      </p:sp>
      <p:sp>
        <p:nvSpPr>
          <p:cNvPr id="77" name="Oval 76"/>
          <p:cNvSpPr/>
          <p:nvPr/>
        </p:nvSpPr>
        <p:spPr bwMode="gray">
          <a:xfrm>
            <a:off x="3664313" y="3893935"/>
            <a:ext cx="247135" cy="228600"/>
          </a:xfrm>
          <a:prstGeom prst="ellipse">
            <a:avLst/>
          </a:prstGeom>
          <a:solidFill>
            <a:schemeClr val="accent1"/>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b="1" cap="all" dirty="0" smtClean="0">
                <a:solidFill>
                  <a:schemeClr val="bg1"/>
                </a:solidFill>
                <a:effectLst>
                  <a:outerShdw blurRad="38100" dist="38100" dir="2700000" algn="tl">
                    <a:srgbClr val="000000">
                      <a:alpha val="43137"/>
                    </a:srgbClr>
                  </a:outerShdw>
                </a:effectLst>
                <a:latin typeface="Arial"/>
                <a:cs typeface="Arial"/>
              </a:rPr>
              <a:t>4</a:t>
            </a:r>
          </a:p>
        </p:txBody>
      </p:sp>
      <p:cxnSp>
        <p:nvCxnSpPr>
          <p:cNvPr id="88" name="Straight Arrow Connector 87"/>
          <p:cNvCxnSpPr/>
          <p:nvPr/>
        </p:nvCxnSpPr>
        <p:spPr bwMode="auto">
          <a:xfrm flipH="1">
            <a:off x="2298184" y="4172095"/>
            <a:ext cx="3873500" cy="0"/>
          </a:xfrm>
          <a:prstGeom prst="straightConnector1">
            <a:avLst/>
          </a:prstGeom>
          <a:noFill/>
          <a:ln w="41275" cap="flat" cmpd="sng" algn="ctr">
            <a:solidFill>
              <a:schemeClr val="tx1"/>
            </a:solidFill>
            <a:prstDash val="solid"/>
            <a:round/>
            <a:headEnd type="none" w="med" len="med"/>
            <a:tailEnd type="arrow"/>
          </a:ln>
          <a:effectLst/>
        </p:spPr>
      </p:cxnSp>
      <p:sp>
        <p:nvSpPr>
          <p:cNvPr id="89" name="TextBox 88"/>
          <p:cNvSpPr txBox="1"/>
          <p:nvPr/>
        </p:nvSpPr>
        <p:spPr>
          <a:xfrm>
            <a:off x="4023953" y="3895170"/>
            <a:ext cx="1748177" cy="246221"/>
          </a:xfrm>
          <a:prstGeom prst="rect">
            <a:avLst/>
          </a:prstGeom>
          <a:noFill/>
        </p:spPr>
        <p:txBody>
          <a:bodyPr wrap="square" rtlCol="0">
            <a:spAutoFit/>
          </a:bodyPr>
          <a:lstStyle/>
          <a:p>
            <a:pPr algn="l"/>
            <a:r>
              <a:rPr lang="en-US" sz="1000" dirty="0" smtClean="0">
                <a:solidFill>
                  <a:schemeClr val="tx1">
                    <a:lumMod val="65000"/>
                    <a:lumOff val="35000"/>
                  </a:schemeClr>
                </a:solidFill>
                <a:latin typeface="Arial"/>
                <a:cs typeface="Arial"/>
              </a:rPr>
              <a:t>Receive access token</a:t>
            </a:r>
          </a:p>
        </p:txBody>
      </p:sp>
      <p:sp>
        <p:nvSpPr>
          <p:cNvPr id="91" name="Rectangular Callout 90"/>
          <p:cNvSpPr/>
          <p:nvPr/>
        </p:nvSpPr>
        <p:spPr bwMode="gray">
          <a:xfrm>
            <a:off x="6223000" y="2209800"/>
            <a:ext cx="2286000" cy="533400"/>
          </a:xfrm>
          <a:prstGeom prst="wedgeRectCallout">
            <a:avLst>
              <a:gd name="adj1" fmla="val -51959"/>
              <a:gd name="adj2" fmla="val 101748"/>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algn="ctr" eaLnBrk="0" hangingPunct="0"/>
            <a:r>
              <a:rPr lang="en-US" sz="1200" dirty="0" smtClean="0">
                <a:solidFill>
                  <a:schemeClr val="bg1"/>
                </a:solidFill>
                <a:effectLst>
                  <a:outerShdw blurRad="38100" dist="38100" dir="2700000" algn="tl">
                    <a:srgbClr val="000000">
                      <a:alpha val="43137"/>
                    </a:srgbClr>
                  </a:outerShdw>
                </a:effectLst>
                <a:latin typeface="Arial"/>
              </a:rPr>
              <a:t>Verification of application credentials, and scope, </a:t>
            </a:r>
          </a:p>
        </p:txBody>
      </p:sp>
      <p:sp>
        <p:nvSpPr>
          <p:cNvPr id="92" name="Rectangular Callout 91"/>
          <p:cNvSpPr/>
          <p:nvPr/>
        </p:nvSpPr>
        <p:spPr bwMode="gray">
          <a:xfrm>
            <a:off x="6248400" y="3048000"/>
            <a:ext cx="2286000" cy="850900"/>
          </a:xfrm>
          <a:prstGeom prst="wedgeRectCallout">
            <a:avLst>
              <a:gd name="adj1" fmla="val -53053"/>
              <a:gd name="adj2" fmla="val 61874"/>
            </a:avLst>
          </a:prstGeom>
          <a:solidFill>
            <a:schemeClr val="tx1">
              <a:lumMod val="65000"/>
              <a:lumOff val="35000"/>
            </a:schemeClr>
          </a:solidFill>
          <a:ln w="28575">
            <a:noFill/>
            <a:miter lim="800000"/>
            <a:headEnd/>
            <a:tailEnd/>
          </a:ln>
          <a:effectLst>
            <a:innerShdw blurRad="63500" dist="50800" dir="13500000">
              <a:srgbClr val="000000">
                <a:alpha val="50000"/>
              </a:srgbClr>
            </a:innerShdw>
          </a:effectLst>
        </p:spPr>
        <p:txBody>
          <a:bodyPr lIns="91440" rtlCol="0" anchor="ctr" anchorCtr="1">
            <a:prstTxWarp prst="textNoShape">
              <a:avLst/>
            </a:prstTxWarp>
            <a:noAutofit/>
          </a:bodyPr>
          <a:lstStyle/>
          <a:p>
            <a:pPr eaLnBrk="0" hangingPunct="0"/>
            <a:r>
              <a:rPr lang="en-US" sz="1200" dirty="0" smtClean="0">
                <a:solidFill>
                  <a:schemeClr val="bg1"/>
                </a:solidFill>
                <a:effectLst>
                  <a:outerShdw blurRad="38100" dist="38100" dir="2700000" algn="tl">
                    <a:srgbClr val="000000">
                      <a:alpha val="43137"/>
                    </a:srgbClr>
                  </a:outerShdw>
                </a:effectLst>
                <a:latin typeface="Arial"/>
              </a:rPr>
              <a:t>Verify user credentials</a:t>
            </a:r>
            <a:r>
              <a:rPr lang="en-US" sz="1200" dirty="0">
                <a:solidFill>
                  <a:schemeClr val="bg1"/>
                </a:solidFill>
                <a:effectLst>
                  <a:outerShdw blurRad="38100" dist="38100" dir="2700000" algn="tl">
                    <a:srgbClr val="000000">
                      <a:alpha val="43137"/>
                    </a:srgbClr>
                  </a:outerShdw>
                </a:effectLst>
                <a:latin typeface="Arial"/>
              </a:rPr>
              <a:t>, possibly in cooperation with other </a:t>
            </a:r>
            <a:r>
              <a:rPr lang="en-US" sz="1200" dirty="0" smtClean="0">
                <a:solidFill>
                  <a:schemeClr val="bg1"/>
                </a:solidFill>
                <a:effectLst>
                  <a:outerShdw blurRad="38100" dist="38100" dir="2700000" algn="tl">
                    <a:srgbClr val="000000">
                      <a:alpha val="43137"/>
                    </a:srgbClr>
                  </a:outerShdw>
                </a:effectLst>
                <a:latin typeface="Arial"/>
              </a:rPr>
              <a:t>systems and return access token via callback URL.</a:t>
            </a:r>
          </a:p>
        </p:txBody>
      </p:sp>
      <p:pic>
        <p:nvPicPr>
          <p:cNvPr id="35" name="Picture 34"/>
          <p:cNvPicPr>
            <a:picLocks noChangeAspect="1"/>
          </p:cNvPicPr>
          <p:nvPr/>
        </p:nvPicPr>
        <p:blipFill>
          <a:blip r:embed="rId5"/>
          <a:stretch>
            <a:fillRect/>
          </a:stretch>
        </p:blipFill>
        <p:spPr>
          <a:xfrm>
            <a:off x="1713984" y="916940"/>
            <a:ext cx="584200" cy="580659"/>
          </a:xfrm>
          <a:prstGeom prst="rect">
            <a:avLst/>
          </a:prstGeom>
        </p:spPr>
      </p:pic>
      <p:pic>
        <p:nvPicPr>
          <p:cNvPr id="43" name="Picture 42"/>
          <p:cNvPicPr>
            <a:picLocks noChangeAspect="1"/>
          </p:cNvPicPr>
          <p:nvPr/>
        </p:nvPicPr>
        <p:blipFill>
          <a:blip r:embed="rId6"/>
          <a:stretch>
            <a:fillRect/>
          </a:stretch>
        </p:blipFill>
        <p:spPr>
          <a:xfrm>
            <a:off x="2247384" y="1145540"/>
            <a:ext cx="558952" cy="533400"/>
          </a:xfrm>
          <a:prstGeom prst="rect">
            <a:avLst/>
          </a:prstGeom>
        </p:spPr>
      </p:pic>
      <p:sp>
        <p:nvSpPr>
          <p:cNvPr id="44" name="Slide Number Placeholder 3"/>
          <p:cNvSpPr>
            <a:spLocks noGrp="1"/>
          </p:cNvSpPr>
          <p:nvPr>
            <p:ph type="sldNum" sz="quarter" idx="11"/>
          </p:nvPr>
        </p:nvSpPr>
        <p:spPr>
          <a:xfrm>
            <a:off x="6770688" y="6492875"/>
            <a:ext cx="2133600" cy="365125"/>
          </a:xfrm>
        </p:spPr>
        <p:txBody>
          <a:bodyPr/>
          <a:lstStyle/>
          <a:p>
            <a:fld id="{72EC1214-2C7B-1846-91C7-D93747619575}" type="slidenum">
              <a:rPr lang="en-US" smtClean="0"/>
              <a:t>35</a:t>
            </a:fld>
            <a:endParaRPr lang="en-US" dirty="0"/>
          </a:p>
        </p:txBody>
      </p:sp>
    </p:spTree>
    <p:extLst>
      <p:ext uri="{BB962C8B-B14F-4D97-AF65-F5344CB8AC3E}">
        <p14:creationId xmlns:p14="http://schemas.microsoft.com/office/powerpoint/2010/main" val="2669971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716280"/>
          </a:xfrm>
        </p:spPr>
        <p:txBody>
          <a:bodyPr/>
          <a:lstStyle/>
          <a:p>
            <a:r>
              <a:rPr lang="en-US" dirty="0" smtClean="0"/>
              <a:t>Refresh tokens can be used to obtain new access tokens for the original end user:</a:t>
            </a:r>
            <a:endParaRPr lang="en-US" dirty="0"/>
          </a:p>
        </p:txBody>
      </p:sp>
      <p:sp>
        <p:nvSpPr>
          <p:cNvPr id="3" name="Title 2"/>
          <p:cNvSpPr>
            <a:spLocks noGrp="1"/>
          </p:cNvSpPr>
          <p:nvPr>
            <p:ph type="title"/>
          </p:nvPr>
        </p:nvSpPr>
        <p:spPr/>
        <p:txBody>
          <a:bodyPr/>
          <a:lstStyle/>
          <a:p>
            <a:r>
              <a:rPr lang="en-US" dirty="0" smtClean="0"/>
              <a:t>Refreshing tokens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36</a:t>
            </a:fld>
            <a:endParaRPr lang="en-US" dirty="0"/>
          </a:p>
        </p:txBody>
      </p:sp>
      <p:pic>
        <p:nvPicPr>
          <p:cNvPr id="5" name="Picture 4"/>
          <p:cNvPicPr>
            <a:picLocks noChangeAspect="1"/>
          </p:cNvPicPr>
          <p:nvPr/>
        </p:nvPicPr>
        <p:blipFill>
          <a:blip r:embed="rId2"/>
          <a:stretch>
            <a:fillRect/>
          </a:stretch>
        </p:blipFill>
        <p:spPr>
          <a:xfrm>
            <a:off x="0" y="1993900"/>
            <a:ext cx="9144000" cy="2850406"/>
          </a:xfrm>
          <a:prstGeom prst="rect">
            <a:avLst/>
          </a:prstGeom>
        </p:spPr>
      </p:pic>
      <p:sp>
        <p:nvSpPr>
          <p:cNvPr id="7" name="TextBox 6"/>
          <p:cNvSpPr txBox="1"/>
          <p:nvPr/>
        </p:nvSpPr>
        <p:spPr>
          <a:xfrm>
            <a:off x="228600" y="5194301"/>
            <a:ext cx="8675688" cy="738664"/>
          </a:xfrm>
          <a:prstGeom prst="rect">
            <a:avLst/>
          </a:prstGeom>
          <a:noFill/>
          <a:ln w="25400">
            <a:solidFill>
              <a:srgbClr val="FF6600"/>
            </a:solidFill>
          </a:ln>
        </p:spPr>
        <p:txBody>
          <a:bodyPr wrap="square" rtlCol="0">
            <a:spAutoFit/>
          </a:bodyPr>
          <a:lstStyle/>
          <a:p>
            <a:pPr>
              <a:buClr>
                <a:schemeClr val="tx2"/>
              </a:buClr>
            </a:pPr>
            <a:r>
              <a:rPr lang="en-US" sz="1400" dirty="0">
                <a:latin typeface="Consolas"/>
                <a:cs typeface="Consolas"/>
              </a:rPr>
              <a:t> curl -v -u "vn0zG4cnSWaWIzdwBZgnREI1NGORDXXz:uZt7LeDbq7vX90NP" </a:t>
            </a:r>
            <a:r>
              <a:rPr lang="en-US" sz="1400" dirty="0" smtClean="0">
                <a:latin typeface="Consolas"/>
                <a:cs typeface="Consolas"/>
              </a:rPr>
              <a:t/>
            </a:r>
            <a:br>
              <a:rPr lang="en-US" sz="1400" dirty="0" smtClean="0">
                <a:latin typeface="Consolas"/>
                <a:cs typeface="Consolas"/>
              </a:rPr>
            </a:br>
            <a:r>
              <a:rPr lang="en-US" sz="1400" dirty="0" smtClean="0">
                <a:latin typeface="Consolas"/>
                <a:cs typeface="Consolas"/>
              </a:rPr>
              <a:t>-</a:t>
            </a:r>
            <a:r>
              <a:rPr lang="en-US" sz="1400" dirty="0">
                <a:latin typeface="Consolas"/>
                <a:cs typeface="Consolas"/>
              </a:rPr>
              <a:t>d "grant_type=refresh_token&amp;refresh_token=LRYvVXXgWwbuEZivoe8XvZE2WPdzX9fp" </a:t>
            </a:r>
            <a:r>
              <a:rPr lang="en-US" sz="1400" dirty="0" smtClean="0">
                <a:latin typeface="Consolas"/>
                <a:cs typeface="Consolas"/>
              </a:rPr>
              <a:t/>
            </a:r>
            <a:br>
              <a:rPr lang="en-US" sz="1400" dirty="0" smtClean="0">
                <a:latin typeface="Consolas"/>
                <a:cs typeface="Consolas"/>
              </a:rPr>
            </a:br>
            <a:r>
              <a:rPr lang="en-US" sz="1400" dirty="0" smtClean="0">
                <a:latin typeface="Consolas"/>
                <a:cs typeface="Consolas"/>
              </a:rPr>
              <a:t>"</a:t>
            </a:r>
            <a:r>
              <a:rPr lang="en-US" sz="1400" dirty="0">
                <a:latin typeface="Consolas"/>
                <a:cs typeface="Consolas"/>
              </a:rPr>
              <a:t>http://chrisv-cs-test.apigee.net/v1/cc/oauth_rtg/refresh_accesstoken"</a:t>
            </a:r>
            <a:endParaRPr lang="en-US" sz="1400" dirty="0" smtClean="0">
              <a:latin typeface="Consolas"/>
              <a:cs typeface="Consolas"/>
            </a:endParaRPr>
          </a:p>
        </p:txBody>
      </p:sp>
    </p:spTree>
    <p:extLst>
      <p:ext uri="{BB962C8B-B14F-4D97-AF65-F5344CB8AC3E}">
        <p14:creationId xmlns:p14="http://schemas.microsoft.com/office/powerpoint/2010/main" val="14047899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716280"/>
          </a:xfrm>
        </p:spPr>
        <p:txBody>
          <a:bodyPr/>
          <a:lstStyle/>
          <a:p>
            <a:r>
              <a:rPr lang="en-US" dirty="0" smtClean="0"/>
              <a:t>Access and refresh tokens can be invalidated via policies:</a:t>
            </a:r>
            <a:endParaRPr lang="en-US" dirty="0"/>
          </a:p>
        </p:txBody>
      </p:sp>
      <p:sp>
        <p:nvSpPr>
          <p:cNvPr id="3" name="Title 2"/>
          <p:cNvSpPr>
            <a:spLocks noGrp="1"/>
          </p:cNvSpPr>
          <p:nvPr>
            <p:ph type="title"/>
          </p:nvPr>
        </p:nvSpPr>
        <p:spPr/>
        <p:txBody>
          <a:bodyPr/>
          <a:lstStyle/>
          <a:p>
            <a:r>
              <a:rPr lang="en-US" dirty="0" smtClean="0"/>
              <a:t>Invalidating access and refresh tokens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37</a:t>
            </a:fld>
            <a:endParaRPr lang="en-US" dirty="0"/>
          </a:p>
        </p:txBody>
      </p:sp>
      <p:pic>
        <p:nvPicPr>
          <p:cNvPr id="5" name="Picture 4"/>
          <p:cNvPicPr>
            <a:picLocks noChangeAspect="1"/>
          </p:cNvPicPr>
          <p:nvPr/>
        </p:nvPicPr>
        <p:blipFill>
          <a:blip r:embed="rId2"/>
          <a:stretch>
            <a:fillRect/>
          </a:stretch>
        </p:blipFill>
        <p:spPr>
          <a:xfrm>
            <a:off x="0" y="1859281"/>
            <a:ext cx="9144000" cy="1962024"/>
          </a:xfrm>
          <a:prstGeom prst="rect">
            <a:avLst/>
          </a:prstGeom>
        </p:spPr>
      </p:pic>
      <p:sp>
        <p:nvSpPr>
          <p:cNvPr id="7" name="Text Placeholder 1"/>
          <p:cNvSpPr txBox="1">
            <a:spLocks/>
          </p:cNvSpPr>
          <p:nvPr/>
        </p:nvSpPr>
        <p:spPr>
          <a:xfrm>
            <a:off x="317500" y="4546601"/>
            <a:ext cx="8675688" cy="716280"/>
          </a:xfrm>
          <a:prstGeom prst="rect">
            <a:avLst/>
          </a:prstGeom>
        </p:spPr>
        <p:txBody>
          <a:bodyPr vert="horz" lIns="0" tIns="45720" rIns="91440" bIns="45720" rtlCol="0">
            <a:normAutofit/>
          </a:bodyPr>
          <a:lstStyle>
            <a:lvl1pPr marL="548640" indent="-274320" algn="l" defTabSz="457200" rtl="0" eaLnBrk="1" latinLnBrk="0" hangingPunct="1">
              <a:lnSpc>
                <a:spcPts val="2200"/>
              </a:lnSpc>
              <a:spcBef>
                <a:spcPts val="800"/>
              </a:spcBef>
              <a:spcAft>
                <a:spcPts val="0"/>
              </a:spcAft>
              <a:buClr>
                <a:schemeClr val="tx2"/>
              </a:buClr>
              <a:buFont typeface="Arial"/>
              <a:buChar char="•"/>
              <a:defRPr sz="2000" b="0" i="0" kern="1200" baseline="0">
                <a:solidFill>
                  <a:schemeClr val="accent3"/>
                </a:solidFill>
                <a:latin typeface="+mn-lt"/>
                <a:ea typeface="+mn-ea"/>
                <a:cs typeface="Arial"/>
              </a:defRPr>
            </a:lvl1pPr>
            <a:lvl2pPr marL="822960" indent="-274320" algn="l" defTabSz="457200" rtl="0" eaLnBrk="1" latinLnBrk="0" hangingPunct="1">
              <a:lnSpc>
                <a:spcPts val="2200"/>
              </a:lnSpc>
              <a:spcBef>
                <a:spcPts val="800"/>
              </a:spcBef>
              <a:spcAft>
                <a:spcPts val="0"/>
              </a:spcAft>
              <a:buClr>
                <a:schemeClr val="tx2"/>
              </a:buClr>
              <a:buFont typeface="Arial"/>
              <a:buChar char="–"/>
              <a:defRPr sz="1800" b="0" i="0" kern="1200">
                <a:solidFill>
                  <a:schemeClr val="accent3"/>
                </a:solidFill>
                <a:latin typeface="+mn-lt"/>
                <a:ea typeface="+mn-ea"/>
                <a:cs typeface="Arial"/>
              </a:defRPr>
            </a:lvl2pPr>
            <a:lvl3pPr marL="109728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Arial"/>
              </a:defRPr>
            </a:lvl3pPr>
            <a:lvl4pPr marL="137160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4pPr>
            <a:lvl5pPr marL="164592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“cascade=true” propagates invalidation to all related access and refresh tokens</a:t>
            </a:r>
            <a:endParaRPr lang="en-US" dirty="0"/>
          </a:p>
        </p:txBody>
      </p:sp>
    </p:spTree>
    <p:extLst>
      <p:ext uri="{BB962C8B-B14F-4D97-AF65-F5344CB8AC3E}">
        <p14:creationId xmlns:p14="http://schemas.microsoft.com/office/powerpoint/2010/main" val="2336716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716280"/>
          </a:xfrm>
        </p:spPr>
        <p:txBody>
          <a:bodyPr/>
          <a:lstStyle/>
          <a:p>
            <a:r>
              <a:rPr lang="en-US" dirty="0" smtClean="0"/>
              <a:t>Access/refresh tokens and authorization codes can contain attributes</a:t>
            </a:r>
            <a:endParaRPr lang="en-US" dirty="0"/>
          </a:p>
        </p:txBody>
      </p:sp>
      <p:sp>
        <p:nvSpPr>
          <p:cNvPr id="3" name="Title 2"/>
          <p:cNvSpPr>
            <a:spLocks noGrp="1"/>
          </p:cNvSpPr>
          <p:nvPr>
            <p:ph type="title"/>
          </p:nvPr>
        </p:nvSpPr>
        <p:spPr/>
        <p:txBody>
          <a:bodyPr/>
          <a:lstStyle/>
          <a:p>
            <a:r>
              <a:rPr lang="en-US" dirty="0" smtClean="0"/>
              <a:t>Access token attributes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38</a:t>
            </a:fld>
            <a:endParaRPr lang="en-US" dirty="0"/>
          </a:p>
        </p:txBody>
      </p:sp>
      <p:pic>
        <p:nvPicPr>
          <p:cNvPr id="6" name="Picture 5"/>
          <p:cNvPicPr>
            <a:picLocks noChangeAspect="1"/>
          </p:cNvPicPr>
          <p:nvPr/>
        </p:nvPicPr>
        <p:blipFill>
          <a:blip r:embed="rId2"/>
          <a:stretch>
            <a:fillRect/>
          </a:stretch>
        </p:blipFill>
        <p:spPr>
          <a:xfrm>
            <a:off x="0" y="1873959"/>
            <a:ext cx="9144000" cy="2220579"/>
          </a:xfrm>
          <a:prstGeom prst="rect">
            <a:avLst/>
          </a:prstGeom>
        </p:spPr>
      </p:pic>
    </p:spTree>
    <p:extLst>
      <p:ext uri="{BB962C8B-B14F-4D97-AF65-F5344CB8AC3E}">
        <p14:creationId xmlns:p14="http://schemas.microsoft.com/office/powerpoint/2010/main" val="7780660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1568270"/>
          </a:xfrm>
        </p:spPr>
        <p:txBody>
          <a:bodyPr/>
          <a:lstStyle/>
          <a:p>
            <a:r>
              <a:rPr lang="en-US" dirty="0" smtClean="0"/>
              <a:t>GetOAuthV2Info used to retrieve general info about an access token</a:t>
            </a:r>
          </a:p>
          <a:p>
            <a:r>
              <a:rPr lang="en-US" dirty="0" smtClean="0"/>
              <a:t>GetOAuthV2Info is usually not needed – the OAuthV2 </a:t>
            </a:r>
            <a:r>
              <a:rPr lang="en-US" dirty="0" err="1" smtClean="0"/>
              <a:t>VerifyAccessToken</a:t>
            </a:r>
            <a:r>
              <a:rPr lang="en-US" dirty="0" smtClean="0"/>
              <a:t> operation now populates similar variables</a:t>
            </a:r>
          </a:p>
          <a:p>
            <a:r>
              <a:rPr lang="en-US" dirty="0" smtClean="0">
                <a:hlinkClick r:id="rId2"/>
              </a:rPr>
              <a:t>http://snap.apigee.com/ApigeeOAuthVariables</a:t>
            </a:r>
            <a:endParaRPr lang="en-US" dirty="0" smtClean="0"/>
          </a:p>
        </p:txBody>
      </p:sp>
      <p:sp>
        <p:nvSpPr>
          <p:cNvPr id="3" name="Title 2"/>
          <p:cNvSpPr>
            <a:spLocks noGrp="1"/>
          </p:cNvSpPr>
          <p:nvPr>
            <p:ph type="title"/>
          </p:nvPr>
        </p:nvSpPr>
        <p:spPr>
          <a:xfrm>
            <a:off x="228600" y="78921"/>
            <a:ext cx="6756400" cy="365839"/>
          </a:xfrm>
        </p:spPr>
        <p:txBody>
          <a:bodyPr/>
          <a:lstStyle/>
          <a:p>
            <a:r>
              <a:rPr lang="en-US" dirty="0" smtClean="0"/>
              <a:t>Using GetOAuthV2Info to retrieve access token attributes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39</a:t>
            </a:fld>
            <a:endParaRPr lang="en-US" dirty="0"/>
          </a:p>
        </p:txBody>
      </p:sp>
      <p:pic>
        <p:nvPicPr>
          <p:cNvPr id="6" name="Picture 5"/>
          <p:cNvPicPr>
            <a:picLocks noChangeAspect="1"/>
          </p:cNvPicPr>
          <p:nvPr/>
        </p:nvPicPr>
        <p:blipFill>
          <a:blip r:embed="rId3"/>
          <a:stretch>
            <a:fillRect/>
          </a:stretch>
        </p:blipFill>
        <p:spPr>
          <a:xfrm>
            <a:off x="0" y="3861318"/>
            <a:ext cx="9144000" cy="2715429"/>
          </a:xfrm>
          <a:prstGeom prst="rect">
            <a:avLst/>
          </a:prstGeom>
        </p:spPr>
      </p:pic>
      <p:pic>
        <p:nvPicPr>
          <p:cNvPr id="8" name="Picture 7"/>
          <p:cNvPicPr>
            <a:picLocks noChangeAspect="1"/>
          </p:cNvPicPr>
          <p:nvPr/>
        </p:nvPicPr>
        <p:blipFill>
          <a:blip r:embed="rId4"/>
          <a:stretch>
            <a:fillRect/>
          </a:stretch>
        </p:blipFill>
        <p:spPr>
          <a:xfrm>
            <a:off x="0" y="2711271"/>
            <a:ext cx="9144000" cy="1150047"/>
          </a:xfrm>
          <a:prstGeom prst="rect">
            <a:avLst/>
          </a:prstGeom>
        </p:spPr>
      </p:pic>
    </p:spTree>
    <p:extLst>
      <p:ext uri="{BB962C8B-B14F-4D97-AF65-F5344CB8AC3E}">
        <p14:creationId xmlns:p14="http://schemas.microsoft.com/office/powerpoint/2010/main" val="30622455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349875"/>
          </a:xfrm>
        </p:spPr>
        <p:txBody>
          <a:bodyPr>
            <a:normAutofit/>
          </a:bodyPr>
          <a:lstStyle/>
          <a:p>
            <a:pPr>
              <a:lnSpc>
                <a:spcPct val="100000"/>
              </a:lnSpc>
            </a:pPr>
            <a:r>
              <a:rPr lang="en-US" dirty="0" smtClean="0"/>
              <a:t>Traffic Management</a:t>
            </a:r>
          </a:p>
          <a:p>
            <a:pPr lvl="1">
              <a:lnSpc>
                <a:spcPct val="100000"/>
              </a:lnSpc>
            </a:pPr>
            <a:r>
              <a:rPr lang="en-US" dirty="0"/>
              <a:t>Spike Arrests and Denial of </a:t>
            </a:r>
            <a:r>
              <a:rPr lang="en-US" dirty="0" smtClean="0"/>
              <a:t>Service</a:t>
            </a:r>
            <a:endParaRPr lang="en-US" dirty="0"/>
          </a:p>
          <a:p>
            <a:pPr lvl="1">
              <a:lnSpc>
                <a:spcPct val="100000"/>
              </a:lnSpc>
            </a:pPr>
            <a:r>
              <a:rPr lang="en-US" dirty="0" smtClean="0"/>
              <a:t>Quotas</a:t>
            </a:r>
          </a:p>
          <a:p>
            <a:pPr lvl="1">
              <a:lnSpc>
                <a:spcPct val="100000"/>
              </a:lnSpc>
            </a:pPr>
            <a:r>
              <a:rPr lang="en-US" dirty="0" smtClean="0"/>
              <a:t>Concurrent Rate Limit</a:t>
            </a:r>
          </a:p>
          <a:p>
            <a:pPr lvl="1">
              <a:lnSpc>
                <a:spcPct val="100000"/>
              </a:lnSpc>
            </a:pPr>
            <a:r>
              <a:rPr lang="en-US" dirty="0" smtClean="0"/>
              <a:t>Access Control (IP Filtering)</a:t>
            </a:r>
          </a:p>
          <a:p>
            <a:pPr lvl="1">
              <a:lnSpc>
                <a:spcPct val="100000"/>
              </a:lnSpc>
            </a:pPr>
            <a:endParaRPr lang="en-US" dirty="0"/>
          </a:p>
          <a:p>
            <a:pPr>
              <a:lnSpc>
                <a:spcPct val="100000"/>
              </a:lnSpc>
            </a:pPr>
            <a:r>
              <a:rPr lang="en-US" dirty="0" smtClean="0"/>
              <a:t>Other Security Considerations</a:t>
            </a:r>
          </a:p>
          <a:p>
            <a:pPr lvl="1"/>
            <a:r>
              <a:rPr lang="en-US" dirty="0" smtClean="0"/>
              <a:t>SSL versus non-SSL Traffic</a:t>
            </a:r>
          </a:p>
          <a:p>
            <a:pPr lvl="1"/>
            <a:r>
              <a:rPr lang="en-US" dirty="0" smtClean="0"/>
              <a:t>Sending Sensitive Data in APIs</a:t>
            </a:r>
          </a:p>
          <a:p>
            <a:pPr lvl="1"/>
            <a:r>
              <a:rPr lang="en-US" dirty="0" smtClean="0"/>
              <a:t>Securely Handling Backend Credentials</a:t>
            </a:r>
          </a:p>
          <a:p>
            <a:pPr lvl="1"/>
            <a:r>
              <a:rPr lang="en-US" dirty="0" smtClean="0"/>
              <a:t>Data Masking</a:t>
            </a:r>
          </a:p>
          <a:p>
            <a:pPr lvl="1"/>
            <a:r>
              <a:rPr lang="en-US" dirty="0" smtClean="0"/>
              <a:t>Message </a:t>
            </a:r>
            <a:r>
              <a:rPr lang="en-US" dirty="0"/>
              <a:t>Logging</a:t>
            </a:r>
          </a:p>
          <a:p>
            <a:pPr lvl="1"/>
            <a:r>
              <a:rPr lang="en-US" dirty="0"/>
              <a:t>API Audit </a:t>
            </a:r>
            <a:r>
              <a:rPr lang="en-US" dirty="0" smtClean="0"/>
              <a:t>Trail</a:t>
            </a:r>
            <a:endParaRPr lang="en-US" dirty="0"/>
          </a:p>
        </p:txBody>
      </p:sp>
      <p:sp>
        <p:nvSpPr>
          <p:cNvPr id="3" name="Title 2"/>
          <p:cNvSpPr>
            <a:spLocks noGrp="1"/>
          </p:cNvSpPr>
          <p:nvPr>
            <p:ph type="title"/>
          </p:nvPr>
        </p:nvSpPr>
        <p:spPr/>
        <p:txBody>
          <a:bodyPr/>
          <a:lstStyle/>
          <a:p>
            <a:r>
              <a:rPr lang="en-US" dirty="0" smtClean="0"/>
              <a:t>Topic Overview</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a:t>
            </a:fld>
            <a:endParaRPr lang="en-US" dirty="0"/>
          </a:p>
        </p:txBody>
      </p:sp>
    </p:spTree>
    <p:extLst>
      <p:ext uri="{BB962C8B-B14F-4D97-AF65-F5344CB8AC3E}">
        <p14:creationId xmlns:p14="http://schemas.microsoft.com/office/powerpoint/2010/main" val="34844176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716280"/>
          </a:xfrm>
        </p:spPr>
        <p:txBody>
          <a:bodyPr/>
          <a:lstStyle/>
          <a:p>
            <a:r>
              <a:rPr lang="en-US" dirty="0"/>
              <a:t>S</a:t>
            </a:r>
            <a:r>
              <a:rPr lang="en-US" dirty="0" smtClean="0"/>
              <a:t>etOAuthV2Info can be used to set attributes on an access token…</a:t>
            </a:r>
            <a:endParaRPr lang="en-US" dirty="0"/>
          </a:p>
        </p:txBody>
      </p:sp>
      <p:sp>
        <p:nvSpPr>
          <p:cNvPr id="3" name="Title 2"/>
          <p:cNvSpPr>
            <a:spLocks noGrp="1"/>
          </p:cNvSpPr>
          <p:nvPr>
            <p:ph type="title"/>
          </p:nvPr>
        </p:nvSpPr>
        <p:spPr>
          <a:xfrm>
            <a:off x="228600" y="78921"/>
            <a:ext cx="7235156" cy="365839"/>
          </a:xfrm>
        </p:spPr>
        <p:txBody>
          <a:bodyPr/>
          <a:lstStyle/>
          <a:p>
            <a:r>
              <a:rPr lang="en-US" dirty="0" smtClean="0"/>
              <a:t>Using SetOAuthV2Info to set access token attributes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40</a:t>
            </a:fld>
            <a:endParaRPr lang="en-US" dirty="0"/>
          </a:p>
        </p:txBody>
      </p:sp>
      <p:sp>
        <p:nvSpPr>
          <p:cNvPr id="5" name="Rectangle 4"/>
          <p:cNvSpPr/>
          <p:nvPr/>
        </p:nvSpPr>
        <p:spPr>
          <a:xfrm>
            <a:off x="0" y="3060700"/>
            <a:ext cx="8610600" cy="43180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0" y="1971710"/>
            <a:ext cx="9144000" cy="1685890"/>
          </a:xfrm>
          <a:prstGeom prst="rect">
            <a:avLst/>
          </a:prstGeom>
        </p:spPr>
      </p:pic>
    </p:spTree>
    <p:extLst>
      <p:ext uri="{BB962C8B-B14F-4D97-AF65-F5344CB8AC3E}">
        <p14:creationId xmlns:p14="http://schemas.microsoft.com/office/powerpoint/2010/main" val="4229555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716280"/>
          </a:xfrm>
        </p:spPr>
        <p:txBody>
          <a:bodyPr/>
          <a:lstStyle/>
          <a:p>
            <a:r>
              <a:rPr lang="en-US" dirty="0" smtClean="0"/>
              <a:t>… which can then be retrieved by validating the token</a:t>
            </a:r>
            <a:endParaRPr lang="en-US" dirty="0"/>
          </a:p>
        </p:txBody>
      </p:sp>
      <p:sp>
        <p:nvSpPr>
          <p:cNvPr id="3" name="Title 2"/>
          <p:cNvSpPr>
            <a:spLocks noGrp="1"/>
          </p:cNvSpPr>
          <p:nvPr>
            <p:ph type="title"/>
          </p:nvPr>
        </p:nvSpPr>
        <p:spPr>
          <a:xfrm>
            <a:off x="228599" y="78921"/>
            <a:ext cx="7330999" cy="365839"/>
          </a:xfrm>
        </p:spPr>
        <p:txBody>
          <a:bodyPr/>
          <a:lstStyle/>
          <a:p>
            <a:r>
              <a:rPr lang="en-US" dirty="0"/>
              <a:t>Using SetOAuthV2Info to set access token attributes</a:t>
            </a:r>
          </a:p>
        </p:txBody>
      </p:sp>
      <p:sp>
        <p:nvSpPr>
          <p:cNvPr id="4" name="Slide Number Placeholder 3"/>
          <p:cNvSpPr>
            <a:spLocks noGrp="1"/>
          </p:cNvSpPr>
          <p:nvPr>
            <p:ph type="sldNum" sz="quarter" idx="11"/>
          </p:nvPr>
        </p:nvSpPr>
        <p:spPr/>
        <p:txBody>
          <a:bodyPr/>
          <a:lstStyle/>
          <a:p>
            <a:fld id="{72EC1214-2C7B-1846-91C7-D93747619575}" type="slidenum">
              <a:rPr lang="en-US" smtClean="0"/>
              <a:t>41</a:t>
            </a:fld>
            <a:endParaRPr lang="en-US" dirty="0"/>
          </a:p>
        </p:txBody>
      </p:sp>
      <p:pic>
        <p:nvPicPr>
          <p:cNvPr id="7" name="Picture 6"/>
          <p:cNvPicPr>
            <a:picLocks noChangeAspect="1"/>
          </p:cNvPicPr>
          <p:nvPr/>
        </p:nvPicPr>
        <p:blipFill>
          <a:blip r:embed="rId2"/>
          <a:stretch>
            <a:fillRect/>
          </a:stretch>
        </p:blipFill>
        <p:spPr>
          <a:xfrm>
            <a:off x="0" y="1845732"/>
            <a:ext cx="9144000" cy="3935943"/>
          </a:xfrm>
          <a:prstGeom prst="rect">
            <a:avLst/>
          </a:prstGeom>
        </p:spPr>
      </p:pic>
      <p:sp>
        <p:nvSpPr>
          <p:cNvPr id="5" name="Rectangle 4"/>
          <p:cNvSpPr/>
          <p:nvPr/>
        </p:nvSpPr>
        <p:spPr>
          <a:xfrm>
            <a:off x="0" y="2349500"/>
            <a:ext cx="8610600" cy="431800"/>
          </a:xfrm>
          <a:prstGeom prst="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85382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OAuthV2 policy usage: </a:t>
            </a:r>
            <a:r>
              <a:rPr lang="en-US" dirty="0" smtClean="0">
                <a:hlinkClick r:id="rId2"/>
              </a:rPr>
              <a:t>http://snap.apigee.com/ApigeeOAuthV2Policy</a:t>
            </a:r>
            <a:r>
              <a:rPr lang="en-US" dirty="0" smtClean="0"/>
              <a:t>  </a:t>
            </a:r>
          </a:p>
          <a:p>
            <a:endParaRPr lang="en-US" dirty="0" smtClean="0"/>
          </a:p>
          <a:p>
            <a:r>
              <a:rPr lang="en-US" dirty="0" smtClean="0"/>
              <a:t>OAuth </a:t>
            </a:r>
            <a:r>
              <a:rPr lang="en-US" dirty="0"/>
              <a:t>flow variables: </a:t>
            </a:r>
            <a:r>
              <a:rPr lang="en-US" dirty="0" smtClean="0">
                <a:hlinkClick r:id="rId3"/>
              </a:rPr>
              <a:t>http://snap.apigee.com/ApigeeOAuthVariables</a:t>
            </a:r>
            <a:endParaRPr lang="en-US" dirty="0" smtClean="0"/>
          </a:p>
          <a:p>
            <a:endParaRPr lang="en-US" dirty="0" smtClean="0"/>
          </a:p>
          <a:p>
            <a:r>
              <a:rPr lang="en-US" dirty="0" smtClean="0"/>
              <a:t>OAuth error </a:t>
            </a:r>
            <a:r>
              <a:rPr lang="en-US" dirty="0"/>
              <a:t>code reference</a:t>
            </a:r>
            <a:r>
              <a:rPr lang="en-US" dirty="0" smtClean="0"/>
              <a:t>:</a:t>
            </a:r>
            <a:r>
              <a:rPr lang="en-US" dirty="0"/>
              <a:t> </a:t>
            </a:r>
            <a:r>
              <a:rPr lang="en-US" dirty="0" smtClean="0">
                <a:hlinkClick r:id="rId4"/>
              </a:rPr>
              <a:t>http://snap.apigee.com/ApigeeOAuthErrorCodes</a:t>
            </a:r>
            <a:r>
              <a:rPr lang="en-US" dirty="0" smtClean="0"/>
              <a:t> </a:t>
            </a:r>
            <a:endParaRPr lang="en-US" dirty="0"/>
          </a:p>
        </p:txBody>
      </p:sp>
      <p:sp>
        <p:nvSpPr>
          <p:cNvPr id="3" name="Title 2"/>
          <p:cNvSpPr>
            <a:spLocks noGrp="1"/>
          </p:cNvSpPr>
          <p:nvPr>
            <p:ph type="title"/>
          </p:nvPr>
        </p:nvSpPr>
        <p:spPr/>
        <p:txBody>
          <a:bodyPr/>
          <a:lstStyle/>
          <a:p>
            <a:r>
              <a:rPr lang="en-US" dirty="0" smtClean="0"/>
              <a:t>More Useful OAuth information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42</a:t>
            </a:fld>
            <a:endParaRPr lang="en-US" dirty="0"/>
          </a:p>
        </p:txBody>
      </p:sp>
    </p:spTree>
    <p:extLst>
      <p:ext uri="{BB962C8B-B14F-4D97-AF65-F5344CB8AC3E}">
        <p14:creationId xmlns:p14="http://schemas.microsoft.com/office/powerpoint/2010/main" val="22011756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8600" y="1143000"/>
            <a:ext cx="8675688" cy="1128889"/>
          </a:xfrm>
        </p:spPr>
        <p:txBody>
          <a:bodyPr/>
          <a:lstStyle/>
          <a:p>
            <a:r>
              <a:rPr lang="en-US" dirty="0" smtClean="0"/>
              <a:t>You will create a proxy that will call the following target with a valid OAuth access token, and return the weather for Estacion Palacho, Mexico:</a:t>
            </a:r>
            <a:endParaRPr lang="en-US" dirty="0"/>
          </a:p>
        </p:txBody>
      </p:sp>
      <p:sp>
        <p:nvSpPr>
          <p:cNvPr id="2" name="Title 1"/>
          <p:cNvSpPr>
            <a:spLocks noGrp="1"/>
          </p:cNvSpPr>
          <p:nvPr>
            <p:ph type="title"/>
          </p:nvPr>
        </p:nvSpPr>
        <p:spPr/>
        <p:txBody>
          <a:bodyPr/>
          <a:lstStyle/>
          <a:p>
            <a:r>
              <a:rPr lang="en-US" dirty="0" smtClean="0"/>
              <a:t>Exercise</a:t>
            </a:r>
            <a:endParaRPr lang="en-US" dirty="0"/>
          </a:p>
        </p:txBody>
      </p:sp>
      <p:sp>
        <p:nvSpPr>
          <p:cNvPr id="3" name="Slide Number Placeholder 2"/>
          <p:cNvSpPr>
            <a:spLocks noGrp="1"/>
          </p:cNvSpPr>
          <p:nvPr>
            <p:ph type="sldNum" sz="quarter" idx="11"/>
          </p:nvPr>
        </p:nvSpPr>
        <p:spPr/>
        <p:txBody>
          <a:bodyPr/>
          <a:lstStyle/>
          <a:p>
            <a:fld id="{72EC1214-2C7B-1846-91C7-D93747619575}" type="slidenum">
              <a:rPr lang="en-US" smtClean="0"/>
              <a:t>43</a:t>
            </a:fld>
            <a:endParaRPr lang="en-US" dirty="0"/>
          </a:p>
        </p:txBody>
      </p:sp>
      <p:sp>
        <p:nvSpPr>
          <p:cNvPr id="6" name="TextBox 5"/>
          <p:cNvSpPr txBox="1"/>
          <p:nvPr/>
        </p:nvSpPr>
        <p:spPr>
          <a:xfrm>
            <a:off x="2390463" y="2115445"/>
            <a:ext cx="5261176" cy="369332"/>
          </a:xfrm>
          <a:prstGeom prst="rect">
            <a:avLst/>
          </a:prstGeom>
          <a:noFill/>
        </p:spPr>
        <p:txBody>
          <a:bodyPr wrap="none" rtlCol="0">
            <a:spAutoFit/>
          </a:bodyPr>
          <a:lstStyle/>
          <a:p>
            <a:pPr>
              <a:buClr>
                <a:schemeClr val="tx2"/>
              </a:buClr>
            </a:pPr>
            <a:r>
              <a:rPr lang="en-US" dirty="0">
                <a:latin typeface="Consolas"/>
                <a:cs typeface="Consolas"/>
              </a:rPr>
              <a:t>http://weather.yahooapis.com/forecastrss</a:t>
            </a:r>
            <a:endParaRPr lang="en-US" dirty="0" smtClean="0">
              <a:latin typeface="Consolas"/>
              <a:cs typeface="Consolas"/>
            </a:endParaRPr>
          </a:p>
        </p:txBody>
      </p:sp>
      <p:sp>
        <p:nvSpPr>
          <p:cNvPr id="7" name="Text Placeholder 4"/>
          <p:cNvSpPr txBox="1">
            <a:spLocks/>
          </p:cNvSpPr>
          <p:nvPr/>
        </p:nvSpPr>
        <p:spPr>
          <a:xfrm>
            <a:off x="381000" y="2833512"/>
            <a:ext cx="8675688" cy="3363031"/>
          </a:xfrm>
          <a:prstGeom prst="rect">
            <a:avLst/>
          </a:prstGeom>
        </p:spPr>
        <p:txBody>
          <a:bodyPr vert="horz" lIns="0" tIns="45720" rIns="91440" bIns="45720" rtlCol="0">
            <a:normAutofit/>
          </a:bodyPr>
          <a:lstStyle>
            <a:lvl1pPr marL="548640" indent="-274320" algn="l" defTabSz="457200" rtl="0" eaLnBrk="1" latinLnBrk="0" hangingPunct="1">
              <a:lnSpc>
                <a:spcPts val="2200"/>
              </a:lnSpc>
              <a:spcBef>
                <a:spcPts val="800"/>
              </a:spcBef>
              <a:spcAft>
                <a:spcPts val="0"/>
              </a:spcAft>
              <a:buClr>
                <a:schemeClr val="tx2"/>
              </a:buClr>
              <a:buFont typeface="Arial"/>
              <a:buChar char="•"/>
              <a:defRPr sz="2000" b="0" i="0" kern="1200" baseline="0">
                <a:solidFill>
                  <a:schemeClr val="accent3"/>
                </a:solidFill>
                <a:latin typeface="+mn-lt"/>
                <a:ea typeface="+mn-ea"/>
                <a:cs typeface="Arial"/>
              </a:defRPr>
            </a:lvl1pPr>
            <a:lvl2pPr marL="822960" indent="-274320" algn="l" defTabSz="457200" rtl="0" eaLnBrk="1" latinLnBrk="0" hangingPunct="1">
              <a:lnSpc>
                <a:spcPts val="2200"/>
              </a:lnSpc>
              <a:spcBef>
                <a:spcPts val="800"/>
              </a:spcBef>
              <a:spcAft>
                <a:spcPts val="0"/>
              </a:spcAft>
              <a:buClr>
                <a:schemeClr val="tx2"/>
              </a:buClr>
              <a:buFont typeface="Arial"/>
              <a:buChar char="–"/>
              <a:defRPr sz="1800" b="0" i="0" kern="1200">
                <a:solidFill>
                  <a:schemeClr val="accent3"/>
                </a:solidFill>
                <a:latin typeface="+mn-lt"/>
                <a:ea typeface="+mn-ea"/>
                <a:cs typeface="Arial"/>
              </a:defRPr>
            </a:lvl2pPr>
            <a:lvl3pPr marL="109728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Arial"/>
              </a:defRPr>
            </a:lvl3pPr>
            <a:lvl4pPr marL="137160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4pPr>
            <a:lvl5pPr marL="1645920" indent="-274320" algn="l" defTabSz="457200" rtl="0" eaLnBrk="1" latinLnBrk="0" hangingPunct="1">
              <a:lnSpc>
                <a:spcPts val="2200"/>
              </a:lnSpc>
              <a:spcBef>
                <a:spcPts val="600"/>
              </a:spcBef>
              <a:spcAft>
                <a:spcPts val="0"/>
              </a:spcAft>
              <a:buClr>
                <a:schemeClr val="tx2"/>
              </a:buClr>
              <a:buFont typeface="Arial"/>
              <a:buChar char="•"/>
              <a:defRPr sz="1600" b="0" i="0" kern="1200">
                <a:solidFill>
                  <a:schemeClr val="accent3"/>
                </a:solidFill>
                <a:latin typeface="+mn-l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your proxy, do the following:</a:t>
            </a:r>
          </a:p>
          <a:p>
            <a:pPr lvl="1"/>
            <a:r>
              <a:rPr lang="en-US" dirty="0" smtClean="0"/>
              <a:t>Define a developer, application and API Product that enables access to your new proxy</a:t>
            </a:r>
          </a:p>
          <a:p>
            <a:pPr lvl="1"/>
            <a:r>
              <a:rPr lang="en-US" dirty="0" smtClean="0"/>
              <a:t>Define an API resource that generates a token using the client credentials grant type, and call that endpoint to get a token</a:t>
            </a:r>
          </a:p>
          <a:p>
            <a:pPr lvl="1"/>
            <a:r>
              <a:rPr lang="en-US" dirty="0" smtClean="0"/>
              <a:t>Define an API resource that uses the above URL as its target endpoint.</a:t>
            </a:r>
          </a:p>
          <a:p>
            <a:pPr lvl="2"/>
            <a:r>
              <a:rPr lang="en-US" dirty="0" smtClean="0"/>
              <a:t>Pass in a “w” query parameter that will also get passed to the target.  The value of the “w”</a:t>
            </a:r>
            <a:r>
              <a:rPr lang="en-US" dirty="0"/>
              <a:t> </a:t>
            </a:r>
            <a:r>
              <a:rPr lang="en-US" dirty="0" smtClean="0"/>
              <a:t>query parameter should be “123456”.</a:t>
            </a:r>
          </a:p>
          <a:p>
            <a:pPr lvl="2"/>
            <a:r>
              <a:rPr lang="en-US" dirty="0" smtClean="0"/>
              <a:t>Pass the access token to your proxy in the Authorization header, and validate the token before calling the target endpoint.</a:t>
            </a:r>
            <a:endParaRPr lang="en-US" dirty="0"/>
          </a:p>
        </p:txBody>
      </p:sp>
    </p:spTree>
    <p:extLst>
      <p:ext uri="{BB962C8B-B14F-4D97-AF65-F5344CB8AC3E}">
        <p14:creationId xmlns:p14="http://schemas.microsoft.com/office/powerpoint/2010/main" val="228679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7061200" cy="1454150"/>
          </a:xfrm>
        </p:spPr>
        <p:txBody>
          <a:bodyPr/>
          <a:lstStyle/>
          <a:p>
            <a:r>
              <a:rPr lang="en-US" dirty="0" smtClean="0"/>
              <a:t>Traffic Management</a:t>
            </a:r>
            <a:endParaRPr lang="en-US" dirty="0"/>
          </a:p>
        </p:txBody>
      </p:sp>
    </p:spTree>
    <p:extLst>
      <p:ext uri="{BB962C8B-B14F-4D97-AF65-F5344CB8AC3E}">
        <p14:creationId xmlns:p14="http://schemas.microsoft.com/office/powerpoint/2010/main" val="308960504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958533"/>
            <a:ext cx="8675688" cy="5534342"/>
          </a:xfrm>
        </p:spPr>
        <p:txBody>
          <a:bodyPr>
            <a:normAutofit/>
          </a:bodyPr>
          <a:lstStyle/>
          <a:p>
            <a:pPr>
              <a:spcBef>
                <a:spcPts val="1400"/>
              </a:spcBef>
            </a:pPr>
            <a:r>
              <a:rPr lang="en-US" dirty="0"/>
              <a:t>To prevent the sudden influx of requests due to malicious attacks </a:t>
            </a:r>
            <a:r>
              <a:rPr lang="en-US" dirty="0" smtClean="0"/>
              <a:t>(Denial of Service)</a:t>
            </a:r>
            <a:r>
              <a:rPr lang="en-US" dirty="0"/>
              <a:t>, buggy apps or other reasons, use the </a:t>
            </a:r>
            <a:r>
              <a:rPr lang="en-US" b="1" dirty="0"/>
              <a:t>SpikeArrest</a:t>
            </a:r>
            <a:r>
              <a:rPr lang="en-US" dirty="0"/>
              <a:t> policy to throttle the number of </a:t>
            </a:r>
            <a:r>
              <a:rPr lang="en-US" dirty="0" smtClean="0"/>
              <a:t>requests</a:t>
            </a:r>
          </a:p>
          <a:p>
            <a:pPr>
              <a:lnSpc>
                <a:spcPct val="100000"/>
              </a:lnSpc>
            </a:pPr>
            <a:r>
              <a:rPr lang="en-US" dirty="0">
                <a:solidFill>
                  <a:schemeClr val="tx1"/>
                </a:solidFill>
                <a:cs typeface="Century Gothic"/>
              </a:rPr>
              <a:t>Put SpikeArrest </a:t>
            </a:r>
            <a:r>
              <a:rPr lang="en-US" dirty="0" smtClean="0">
                <a:solidFill>
                  <a:schemeClr val="tx1"/>
                </a:solidFill>
                <a:cs typeface="Century Gothic"/>
              </a:rPr>
              <a:t>policy as </a:t>
            </a:r>
            <a:r>
              <a:rPr lang="en-US" dirty="0">
                <a:solidFill>
                  <a:schemeClr val="tx1"/>
                </a:solidFill>
                <a:cs typeface="Century Gothic"/>
              </a:rPr>
              <a:t>early as possible in request </a:t>
            </a:r>
            <a:r>
              <a:rPr lang="en-US" dirty="0" smtClean="0">
                <a:solidFill>
                  <a:schemeClr val="tx1"/>
                </a:solidFill>
                <a:cs typeface="Century Gothic"/>
              </a:rPr>
              <a:t>flow to minimize processing for rejected traffic</a:t>
            </a:r>
            <a:endParaRPr lang="en-US" dirty="0">
              <a:solidFill>
                <a:schemeClr val="tx1"/>
              </a:solidFill>
              <a:cs typeface="Century Gothic"/>
            </a:endParaRPr>
          </a:p>
          <a:p>
            <a:pPr lvl="1">
              <a:lnSpc>
                <a:spcPct val="100000"/>
              </a:lnSpc>
            </a:pPr>
            <a:r>
              <a:rPr lang="en-US" dirty="0">
                <a:solidFill>
                  <a:schemeClr val="tx1"/>
                </a:solidFill>
                <a:cs typeface="Century Gothic"/>
              </a:rPr>
              <a:t>May need to be after authentication to avoid having anonymous, malicious traffic block legitimate traffic</a:t>
            </a:r>
            <a:endParaRPr lang="en-US" dirty="0" smtClean="0"/>
          </a:p>
          <a:p>
            <a:pPr>
              <a:lnSpc>
                <a:spcPct val="100000"/>
              </a:lnSpc>
            </a:pPr>
            <a:r>
              <a:rPr lang="en-US" dirty="0">
                <a:solidFill>
                  <a:schemeClr val="tx1"/>
                </a:solidFill>
                <a:cs typeface="Century Gothic"/>
              </a:rPr>
              <a:t>No counter is used</a:t>
            </a:r>
          </a:p>
          <a:p>
            <a:pPr lvl="1">
              <a:lnSpc>
                <a:spcPct val="100000"/>
              </a:lnSpc>
            </a:pPr>
            <a:r>
              <a:rPr lang="en-US" dirty="0" smtClean="0">
                <a:solidFill>
                  <a:schemeClr val="tx1"/>
                </a:solidFill>
                <a:cs typeface="Century Gothic"/>
              </a:rPr>
              <a:t>Stores </a:t>
            </a:r>
            <a:r>
              <a:rPr lang="en-US" dirty="0">
                <a:solidFill>
                  <a:schemeClr val="tx1"/>
                </a:solidFill>
                <a:cs typeface="Century Gothic"/>
              </a:rPr>
              <a:t>t</a:t>
            </a:r>
            <a:r>
              <a:rPr lang="en-US" dirty="0" smtClean="0">
                <a:solidFill>
                  <a:schemeClr val="tx1"/>
                </a:solidFill>
                <a:cs typeface="Century Gothic"/>
              </a:rPr>
              <a:t>ime that </a:t>
            </a:r>
            <a:r>
              <a:rPr lang="en-US" dirty="0">
                <a:solidFill>
                  <a:schemeClr val="tx1"/>
                </a:solidFill>
                <a:cs typeface="Century Gothic"/>
              </a:rPr>
              <a:t>last traffic was </a:t>
            </a:r>
            <a:r>
              <a:rPr lang="en-US" dirty="0" smtClean="0">
                <a:solidFill>
                  <a:schemeClr val="tx1"/>
                </a:solidFill>
                <a:cs typeface="Century Gothic"/>
              </a:rPr>
              <a:t>accepted on the current message processor</a:t>
            </a:r>
          </a:p>
          <a:p>
            <a:pPr lvl="1">
              <a:lnSpc>
                <a:spcPct val="100000"/>
              </a:lnSpc>
            </a:pPr>
            <a:r>
              <a:rPr lang="en-US" dirty="0" smtClean="0">
                <a:solidFill>
                  <a:schemeClr val="tx1"/>
                </a:solidFill>
                <a:cs typeface="Century Gothic"/>
              </a:rPr>
              <a:t>Traffic that follows too closely to previous request will be rejected</a:t>
            </a:r>
          </a:p>
          <a:p>
            <a:pPr>
              <a:lnSpc>
                <a:spcPct val="100000"/>
              </a:lnSpc>
            </a:pPr>
            <a:r>
              <a:rPr lang="en-US" dirty="0" smtClean="0">
                <a:solidFill>
                  <a:schemeClr val="tx1"/>
                </a:solidFill>
                <a:cs typeface="Century Gothic"/>
              </a:rPr>
              <a:t>Optional &lt;Identifier&gt; field used to keep separate tracking times for different identifiers</a:t>
            </a:r>
          </a:p>
          <a:p>
            <a:pPr lvl="1">
              <a:lnSpc>
                <a:spcPct val="100000"/>
              </a:lnSpc>
            </a:pPr>
            <a:r>
              <a:rPr lang="en-US" dirty="0" smtClean="0"/>
              <a:t>For </a:t>
            </a:r>
            <a:r>
              <a:rPr lang="en-US" dirty="0"/>
              <a:t>example, if the identifier is client_id, the specified rate is allowed for each </a:t>
            </a:r>
            <a:r>
              <a:rPr lang="en-US" dirty="0" smtClean="0"/>
              <a:t>client_id</a:t>
            </a:r>
          </a:p>
          <a:p>
            <a:pPr lvl="1">
              <a:lnSpc>
                <a:spcPct val="100000"/>
              </a:lnSpc>
            </a:pPr>
            <a:r>
              <a:rPr lang="en-US" dirty="0">
                <a:solidFill>
                  <a:schemeClr val="tx1"/>
                </a:solidFill>
                <a:cs typeface="Century Gothic"/>
              </a:rPr>
              <a:t>Times tracked separately for different environments, bundles, </a:t>
            </a:r>
            <a:r>
              <a:rPr lang="en-US" dirty="0" smtClean="0">
                <a:solidFill>
                  <a:schemeClr val="tx1"/>
                </a:solidFill>
                <a:cs typeface="Century Gothic"/>
              </a:rPr>
              <a:t>and/or policies</a:t>
            </a:r>
            <a:endParaRPr lang="en-US" dirty="0">
              <a:solidFill>
                <a:schemeClr val="tx1"/>
              </a:solidFill>
              <a:cs typeface="Century Gothic"/>
            </a:endParaRPr>
          </a:p>
        </p:txBody>
      </p:sp>
      <p:sp>
        <p:nvSpPr>
          <p:cNvPr id="3" name="Title 2"/>
          <p:cNvSpPr>
            <a:spLocks noGrp="1"/>
          </p:cNvSpPr>
          <p:nvPr>
            <p:ph type="title"/>
          </p:nvPr>
        </p:nvSpPr>
        <p:spPr>
          <a:xfrm>
            <a:off x="228600" y="444760"/>
            <a:ext cx="7835012" cy="365839"/>
          </a:xfrm>
        </p:spPr>
        <p:txBody>
          <a:bodyPr/>
          <a:lstStyle/>
          <a:p>
            <a:r>
              <a:rPr lang="en-US" dirty="0" smtClean="0"/>
              <a:t>Spike Arrest and Denial of Service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45</a:t>
            </a:fld>
            <a:endParaRPr lang="en-US" dirty="0"/>
          </a:p>
        </p:txBody>
      </p:sp>
    </p:spTree>
    <p:extLst>
      <p:ext uri="{BB962C8B-B14F-4D97-AF65-F5344CB8AC3E}">
        <p14:creationId xmlns:p14="http://schemas.microsoft.com/office/powerpoint/2010/main" val="4313375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958533"/>
            <a:ext cx="8675688" cy="4492942"/>
          </a:xfrm>
        </p:spPr>
        <p:txBody>
          <a:bodyPr>
            <a:normAutofit/>
          </a:bodyPr>
          <a:lstStyle/>
          <a:p>
            <a:pPr>
              <a:lnSpc>
                <a:spcPct val="100000"/>
              </a:lnSpc>
            </a:pPr>
            <a:r>
              <a:rPr lang="en-US" dirty="0" smtClean="0">
                <a:solidFill>
                  <a:schemeClr val="tx1"/>
                </a:solidFill>
                <a:cs typeface="Century Gothic"/>
              </a:rPr>
              <a:t>&lt;Rate&gt; </a:t>
            </a:r>
            <a:r>
              <a:rPr lang="en-US" dirty="0">
                <a:solidFill>
                  <a:schemeClr val="tx1"/>
                </a:solidFill>
                <a:cs typeface="Century Gothic"/>
              </a:rPr>
              <a:t>specifies how fast traffic can be sent to a single message processor for the given identifier</a:t>
            </a:r>
          </a:p>
          <a:p>
            <a:pPr lvl="1">
              <a:lnSpc>
                <a:spcPct val="100000"/>
              </a:lnSpc>
            </a:pPr>
            <a:r>
              <a:rPr lang="en-US" dirty="0">
                <a:solidFill>
                  <a:schemeClr val="tx1"/>
                </a:solidFill>
                <a:cs typeface="Century Gothic"/>
              </a:rPr>
              <a:t>For </a:t>
            </a:r>
            <a:r>
              <a:rPr lang="en-US" dirty="0" smtClean="0">
                <a:solidFill>
                  <a:schemeClr val="tx1"/>
                </a:solidFill>
                <a:cs typeface="Century Gothic"/>
              </a:rPr>
              <a:t>example 50ps = 50 per second, 12pm = 12 per minute</a:t>
            </a:r>
          </a:p>
          <a:p>
            <a:pPr lvl="1">
              <a:lnSpc>
                <a:spcPct val="100000"/>
              </a:lnSpc>
            </a:pPr>
            <a:r>
              <a:rPr lang="en-US" dirty="0" smtClean="0">
                <a:solidFill>
                  <a:schemeClr val="tx1"/>
                </a:solidFill>
                <a:cs typeface="Century Gothic"/>
              </a:rPr>
              <a:t>If 50 per second is specified rate, traffic can only be received every 1/50 of a second (20 ms) on each message processor</a:t>
            </a:r>
          </a:p>
          <a:p>
            <a:pPr lvl="1">
              <a:lnSpc>
                <a:spcPct val="100000"/>
              </a:lnSpc>
            </a:pPr>
            <a:r>
              <a:rPr lang="en-US" dirty="0" smtClean="0">
                <a:solidFill>
                  <a:schemeClr val="tx1"/>
                </a:solidFill>
                <a:cs typeface="Century Gothic"/>
              </a:rPr>
              <a:t>A second request within 20 ms on the same message processor would be rejected</a:t>
            </a:r>
          </a:p>
          <a:p>
            <a:pPr lvl="1">
              <a:lnSpc>
                <a:spcPct val="100000"/>
              </a:lnSpc>
            </a:pPr>
            <a:r>
              <a:rPr lang="en-US" dirty="0" smtClean="0">
                <a:solidFill>
                  <a:schemeClr val="tx1"/>
                </a:solidFill>
                <a:cs typeface="Century Gothic"/>
              </a:rPr>
              <a:t>Even with a large number allowed per second, nearly simultaneous requests will result in rejections</a:t>
            </a:r>
          </a:p>
          <a:p>
            <a:pPr>
              <a:lnSpc>
                <a:spcPct val="100000"/>
              </a:lnSpc>
            </a:pPr>
            <a:r>
              <a:rPr lang="en-US" dirty="0" smtClean="0">
                <a:solidFill>
                  <a:schemeClr val="tx1"/>
                </a:solidFill>
                <a:cs typeface="Century Gothic"/>
              </a:rPr>
              <a:t>Optional parameter &lt;MessageWeight&gt; can be used to count a request as more than one request</a:t>
            </a:r>
          </a:p>
          <a:p>
            <a:pPr lvl="1">
              <a:lnSpc>
                <a:spcPct val="100000"/>
              </a:lnSpc>
            </a:pPr>
            <a:r>
              <a:rPr lang="en-US" dirty="0" smtClean="0">
                <a:solidFill>
                  <a:schemeClr val="tx1"/>
                </a:solidFill>
                <a:cs typeface="Century Gothic"/>
              </a:rPr>
              <a:t>For 50ps example with message weight of 2, the next request couldn't come in until 2 x 20 = 40 ms elapsed</a:t>
            </a:r>
            <a:endParaRPr lang="en-US" dirty="0">
              <a:solidFill>
                <a:schemeClr val="tx1"/>
              </a:solidFill>
              <a:cs typeface="Century Gothic"/>
            </a:endParaRPr>
          </a:p>
          <a:p>
            <a:pPr marL="274320" indent="0">
              <a:buNone/>
            </a:pPr>
            <a:endParaRPr lang="en-US" dirty="0" smtClean="0"/>
          </a:p>
          <a:p>
            <a:pPr marL="274320" indent="0">
              <a:buNone/>
            </a:pPr>
            <a:endParaRPr lang="en-US" dirty="0" smtClean="0"/>
          </a:p>
          <a:p>
            <a:pPr marL="274320" indent="0">
              <a:buNone/>
            </a:pPr>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Spike Arrest and Denial of Service</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46</a:t>
            </a:fld>
            <a:endParaRPr lang="en-US" dirty="0"/>
          </a:p>
        </p:txBody>
      </p:sp>
      <p:pic>
        <p:nvPicPr>
          <p:cNvPr id="8" name="Picture 7"/>
          <p:cNvPicPr>
            <a:picLocks noChangeAspect="1"/>
          </p:cNvPicPr>
          <p:nvPr/>
        </p:nvPicPr>
        <p:blipFill>
          <a:blip r:embed="rId2"/>
          <a:stretch>
            <a:fillRect/>
          </a:stretch>
        </p:blipFill>
        <p:spPr>
          <a:xfrm>
            <a:off x="558081" y="5451475"/>
            <a:ext cx="8051800" cy="1041400"/>
          </a:xfrm>
          <a:prstGeom prst="rect">
            <a:avLst/>
          </a:prstGeom>
        </p:spPr>
      </p:pic>
    </p:spTree>
    <p:extLst>
      <p:ext uri="{BB962C8B-B14F-4D97-AF65-F5344CB8AC3E}">
        <p14:creationId xmlns:p14="http://schemas.microsoft.com/office/powerpoint/2010/main" val="9233848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87747"/>
          </a:xfrm>
        </p:spPr>
        <p:txBody>
          <a:bodyPr>
            <a:normAutofit/>
          </a:bodyPr>
          <a:lstStyle/>
          <a:p>
            <a:pPr>
              <a:lnSpc>
                <a:spcPct val="100000"/>
              </a:lnSpc>
            </a:pPr>
            <a:r>
              <a:rPr lang="en-US" dirty="0" smtClean="0">
                <a:solidFill>
                  <a:schemeClr val="tx1"/>
                </a:solidFill>
                <a:cs typeface="Century Gothic"/>
              </a:rPr>
              <a:t>Use the </a:t>
            </a:r>
            <a:r>
              <a:rPr lang="en-US" b="1" dirty="0" smtClean="0">
                <a:solidFill>
                  <a:schemeClr val="tx1"/>
                </a:solidFill>
                <a:cs typeface="Century Gothic"/>
              </a:rPr>
              <a:t>Quota</a:t>
            </a:r>
            <a:r>
              <a:rPr lang="en-US" dirty="0" smtClean="0">
                <a:solidFill>
                  <a:schemeClr val="tx1"/>
                </a:solidFill>
                <a:cs typeface="Century Gothic"/>
              </a:rPr>
              <a:t> policy to </a:t>
            </a:r>
            <a:r>
              <a:rPr lang="en-US" dirty="0">
                <a:solidFill>
                  <a:schemeClr val="tx1"/>
                </a:solidFill>
                <a:cs typeface="Century Gothic"/>
              </a:rPr>
              <a:t>configure the number of </a:t>
            </a:r>
            <a:r>
              <a:rPr lang="en-US" dirty="0" smtClean="0">
                <a:solidFill>
                  <a:schemeClr val="tx1"/>
                </a:solidFill>
                <a:cs typeface="Century Gothic"/>
              </a:rPr>
              <a:t>requests that </a:t>
            </a:r>
            <a:r>
              <a:rPr lang="en-US" dirty="0">
                <a:solidFill>
                  <a:schemeClr val="tx1"/>
                </a:solidFill>
                <a:cs typeface="Century Gothic"/>
              </a:rPr>
              <a:t>an app </a:t>
            </a:r>
            <a:r>
              <a:rPr lang="en-US" dirty="0" smtClean="0">
                <a:solidFill>
                  <a:schemeClr val="tx1"/>
                </a:solidFill>
                <a:cs typeface="Century Gothic"/>
              </a:rPr>
              <a:t>can make to </a:t>
            </a:r>
            <a:r>
              <a:rPr lang="en-US" dirty="0">
                <a:solidFill>
                  <a:schemeClr val="tx1"/>
                </a:solidFill>
                <a:cs typeface="Century Gothic"/>
              </a:rPr>
              <a:t>an API over the course of an hour, day, week, or </a:t>
            </a:r>
            <a:r>
              <a:rPr lang="en-US" dirty="0" smtClean="0">
                <a:solidFill>
                  <a:schemeClr val="tx1"/>
                </a:solidFill>
                <a:cs typeface="Century Gothic"/>
              </a:rPr>
              <a:t>month</a:t>
            </a:r>
            <a:endParaRPr lang="en-US" dirty="0">
              <a:solidFill>
                <a:schemeClr val="tx1"/>
              </a:solidFill>
              <a:cs typeface="Century Gothic"/>
            </a:endParaRPr>
          </a:p>
          <a:p>
            <a:pPr>
              <a:lnSpc>
                <a:spcPct val="100000"/>
              </a:lnSpc>
            </a:pPr>
            <a:r>
              <a:rPr lang="en-US" dirty="0" smtClean="0">
                <a:solidFill>
                  <a:schemeClr val="tx1"/>
                </a:solidFill>
                <a:cs typeface="Century Gothic"/>
              </a:rPr>
              <a:t>The Quota policy utilizes counters, unlike SpikeArrest</a:t>
            </a:r>
          </a:p>
          <a:p>
            <a:pPr lvl="1">
              <a:lnSpc>
                <a:spcPct val="100000"/>
              </a:lnSpc>
            </a:pPr>
            <a:r>
              <a:rPr lang="en-US" dirty="0" smtClean="0">
                <a:solidFill>
                  <a:schemeClr val="tx1"/>
                </a:solidFill>
                <a:cs typeface="Century Gothic"/>
              </a:rPr>
              <a:t>No burst traffic limits over the time period</a:t>
            </a:r>
          </a:p>
          <a:p>
            <a:pPr lvl="1">
              <a:lnSpc>
                <a:spcPct val="100000"/>
              </a:lnSpc>
            </a:pPr>
            <a:r>
              <a:rPr lang="en-US" dirty="0" smtClean="0">
                <a:solidFill>
                  <a:schemeClr val="tx1"/>
                </a:solidFill>
                <a:cs typeface="Century Gothic"/>
              </a:rPr>
              <a:t>Once limit is reached, subsequent API calls are rejected</a:t>
            </a:r>
          </a:p>
          <a:p>
            <a:pPr lvl="1">
              <a:lnSpc>
                <a:spcPct val="100000"/>
              </a:lnSpc>
            </a:pPr>
            <a:r>
              <a:rPr lang="en-US" dirty="0" smtClean="0">
                <a:solidFill>
                  <a:schemeClr val="tx1"/>
                </a:solidFill>
                <a:cs typeface="Century Gothic"/>
              </a:rPr>
              <a:t>Quotas can be reset using the </a:t>
            </a:r>
            <a:r>
              <a:rPr lang="en-US" b="1" dirty="0" smtClean="0">
                <a:solidFill>
                  <a:schemeClr val="tx1"/>
                </a:solidFill>
                <a:cs typeface="Century Gothic"/>
              </a:rPr>
              <a:t>ResetQuota</a:t>
            </a:r>
            <a:r>
              <a:rPr lang="en-US" dirty="0" smtClean="0">
                <a:solidFill>
                  <a:schemeClr val="tx1"/>
                </a:solidFill>
                <a:cs typeface="Century Gothic"/>
              </a:rPr>
              <a:t> policy</a:t>
            </a:r>
          </a:p>
          <a:p>
            <a:pPr>
              <a:lnSpc>
                <a:spcPct val="100000"/>
              </a:lnSpc>
            </a:pPr>
            <a:r>
              <a:rPr lang="en-US" dirty="0" smtClean="0">
                <a:solidFill>
                  <a:schemeClr val="tx1"/>
                </a:solidFill>
                <a:cs typeface="Century Gothic"/>
              </a:rPr>
              <a:t>&lt;Identifier&gt; can be used to have separate counters for separate apps</a:t>
            </a:r>
          </a:p>
          <a:p>
            <a:pPr lvl="1">
              <a:lnSpc>
                <a:spcPct val="90000"/>
              </a:lnSpc>
            </a:pPr>
            <a:r>
              <a:rPr lang="en-US" dirty="0" smtClean="0">
                <a:solidFill>
                  <a:schemeClr val="tx1"/>
                </a:solidFill>
                <a:cs typeface="Century Gothic"/>
              </a:rPr>
              <a:t>Counts are automatically separate for different environments, bundles, and policy names</a:t>
            </a:r>
          </a:p>
          <a:p>
            <a:pPr lvl="1">
              <a:lnSpc>
                <a:spcPct val="90000"/>
              </a:lnSpc>
            </a:pPr>
            <a:r>
              <a:rPr lang="en-US" dirty="0" smtClean="0">
                <a:solidFill>
                  <a:schemeClr val="tx1"/>
                </a:solidFill>
                <a:cs typeface="Century Gothic"/>
              </a:rPr>
              <a:t>Identifier can further split counts</a:t>
            </a:r>
          </a:p>
          <a:p>
            <a:pPr lvl="1">
              <a:lnSpc>
                <a:spcPct val="90000"/>
              </a:lnSpc>
            </a:pPr>
            <a:r>
              <a:rPr lang="en-US" dirty="0" smtClean="0">
                <a:solidFill>
                  <a:schemeClr val="tx1"/>
                </a:solidFill>
                <a:cs typeface="Century Gothic"/>
              </a:rPr>
              <a:t>Identifier is generally used to identify an app (client_id), but can use any different variable</a:t>
            </a:r>
          </a:p>
          <a:p>
            <a:pPr>
              <a:lnSpc>
                <a:spcPct val="90000"/>
              </a:lnSpc>
            </a:pPr>
            <a:r>
              <a:rPr lang="en-US" dirty="0" smtClean="0">
                <a:solidFill>
                  <a:schemeClr val="tx1"/>
                </a:solidFill>
                <a:cs typeface="Century Gothic"/>
              </a:rPr>
              <a:t>&lt;MessageWeight&gt; is used to count a request as more than one request toward the quota limit</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47</a:t>
            </a:fld>
            <a:endParaRPr lang="en-US" dirty="0"/>
          </a:p>
        </p:txBody>
      </p:sp>
      <p:sp>
        <p:nvSpPr>
          <p:cNvPr id="4" name="Title 3"/>
          <p:cNvSpPr>
            <a:spLocks noGrp="1"/>
          </p:cNvSpPr>
          <p:nvPr>
            <p:ph type="title"/>
          </p:nvPr>
        </p:nvSpPr>
        <p:spPr/>
        <p:txBody>
          <a:bodyPr/>
          <a:lstStyle/>
          <a:p>
            <a:r>
              <a:rPr lang="en-US" dirty="0" smtClean="0"/>
              <a:t>Quota</a:t>
            </a:r>
            <a:endParaRPr lang="en-US" dirty="0"/>
          </a:p>
        </p:txBody>
      </p:sp>
    </p:spTree>
    <p:extLst>
      <p:ext uri="{BB962C8B-B14F-4D97-AF65-F5344CB8AC3E}">
        <p14:creationId xmlns:p14="http://schemas.microsoft.com/office/powerpoint/2010/main" val="31971362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Quota usage is specified as an allowed number of requests per number of time periods (example: 1000 requests per 1 month)</a:t>
            </a:r>
          </a:p>
          <a:p>
            <a:pPr marL="548640" lvl="1" indent="0">
              <a:lnSpc>
                <a:spcPct val="100000"/>
              </a:lnSpc>
              <a:buNone/>
            </a:pPr>
            <a:endParaRPr lang="en-US" sz="800" dirty="0">
              <a:solidFill>
                <a:schemeClr val="tx1"/>
              </a:solidFill>
              <a:cs typeface="Century Gothic"/>
            </a:endParaRPr>
          </a:p>
          <a:p>
            <a:pPr lvl="1">
              <a:lnSpc>
                <a:spcPct val="100000"/>
              </a:lnSpc>
            </a:pPr>
            <a:r>
              <a:rPr lang="en-US" dirty="0" smtClean="0">
                <a:solidFill>
                  <a:schemeClr val="tx1"/>
                </a:solidFill>
                <a:cs typeface="Century Gothic"/>
              </a:rPr>
              <a:t>Number of requests = &lt;Allow&gt;</a:t>
            </a:r>
          </a:p>
          <a:p>
            <a:pPr lvl="1">
              <a:lnSpc>
                <a:spcPct val="100000"/>
              </a:lnSpc>
            </a:pPr>
            <a:r>
              <a:rPr lang="en-US" dirty="0" smtClean="0">
                <a:solidFill>
                  <a:schemeClr val="tx1"/>
                </a:solidFill>
                <a:cs typeface="Century Gothic"/>
              </a:rPr>
              <a:t>Number of time periods = &lt;Interval&gt;</a:t>
            </a:r>
          </a:p>
          <a:p>
            <a:pPr marL="548640" lvl="1" indent="0">
              <a:lnSpc>
                <a:spcPct val="100000"/>
              </a:lnSpc>
              <a:buNone/>
            </a:pPr>
            <a:r>
              <a:rPr lang="en-US" dirty="0">
                <a:solidFill>
                  <a:schemeClr val="tx1"/>
                </a:solidFill>
                <a:cs typeface="Century Gothic"/>
              </a:rPr>
              <a:t>	</a:t>
            </a:r>
            <a:r>
              <a:rPr lang="en-US" dirty="0" smtClean="0">
                <a:solidFill>
                  <a:schemeClr val="tx1"/>
                </a:solidFill>
                <a:cs typeface="Century Gothic"/>
              </a:rPr>
              <a:t>(default is 1)</a:t>
            </a:r>
          </a:p>
          <a:p>
            <a:pPr lvl="1">
              <a:lnSpc>
                <a:spcPct val="100000"/>
              </a:lnSpc>
            </a:pPr>
            <a:r>
              <a:rPr lang="en-US" dirty="0" smtClean="0">
                <a:solidFill>
                  <a:schemeClr val="tx1"/>
                </a:solidFill>
                <a:cs typeface="Century Gothic"/>
              </a:rPr>
              <a:t>Time unit = &lt;TimeUnit&gt;</a:t>
            </a:r>
          </a:p>
          <a:p>
            <a:pPr marL="548640" lvl="1" indent="0">
              <a:lnSpc>
                <a:spcPct val="100000"/>
              </a:lnSpc>
              <a:buNone/>
            </a:pPr>
            <a:r>
              <a:rPr lang="en-US" dirty="0" smtClean="0">
                <a:solidFill>
                  <a:schemeClr val="tx1"/>
                </a:solidFill>
                <a:cs typeface="Century Gothic"/>
              </a:rPr>
              <a:t>	(default is month)</a:t>
            </a:r>
          </a:p>
          <a:p>
            <a:pPr marL="548640" lvl="1" indent="0">
              <a:lnSpc>
                <a:spcPct val="100000"/>
              </a:lnSpc>
              <a:buNone/>
            </a:pPr>
            <a:endParaRPr lang="en-US" sz="800" dirty="0" smtClean="0">
              <a:solidFill>
                <a:schemeClr val="tx1"/>
              </a:solidFill>
              <a:cs typeface="Century Gothic"/>
            </a:endParaRPr>
          </a:p>
          <a:p>
            <a:pPr lvl="1">
              <a:lnSpc>
                <a:spcPct val="100000"/>
              </a:lnSpc>
            </a:pPr>
            <a:r>
              <a:rPr lang="en-US" dirty="0">
                <a:solidFill>
                  <a:schemeClr val="tx1"/>
                </a:solidFill>
                <a:cs typeface="Century Gothic"/>
              </a:rPr>
              <a:t>It is common to take these values from the API Product, but they can be taken from developer attributes as </a:t>
            </a:r>
            <a:r>
              <a:rPr lang="en-US" dirty="0" smtClean="0">
                <a:solidFill>
                  <a:schemeClr val="tx1"/>
                </a:solidFill>
                <a:cs typeface="Century Gothic"/>
              </a:rPr>
              <a:t>well</a:t>
            </a:r>
            <a:endParaRPr lang="en-US" dirty="0">
              <a:solidFill>
                <a:schemeClr val="tx1"/>
              </a:solidFill>
              <a:cs typeface="Century Gothic"/>
            </a:endParaRPr>
          </a:p>
          <a:p>
            <a:pPr lvl="1">
              <a:lnSpc>
                <a:spcPct val="100000"/>
              </a:lnSpc>
            </a:pPr>
            <a:r>
              <a:rPr lang="en-US" dirty="0" smtClean="0">
                <a:solidFill>
                  <a:schemeClr val="tx1"/>
                </a:solidFill>
                <a:cs typeface="Century Gothic"/>
              </a:rPr>
              <a:t>For each item, you can supply a variable from which to retrieve the value, and a default value to use if the variable is null, doesn't exist or isn't supplied</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48</a:t>
            </a:fld>
            <a:endParaRPr lang="en-US" dirty="0"/>
          </a:p>
        </p:txBody>
      </p:sp>
      <p:sp>
        <p:nvSpPr>
          <p:cNvPr id="4" name="Title 3"/>
          <p:cNvSpPr>
            <a:spLocks noGrp="1"/>
          </p:cNvSpPr>
          <p:nvPr>
            <p:ph type="title"/>
          </p:nvPr>
        </p:nvSpPr>
        <p:spPr/>
        <p:txBody>
          <a:bodyPr/>
          <a:lstStyle/>
          <a:p>
            <a:r>
              <a:rPr lang="en-US" dirty="0" smtClean="0"/>
              <a:t>Quota Usage</a:t>
            </a:r>
            <a:endParaRPr lang="en-US" dirty="0"/>
          </a:p>
        </p:txBody>
      </p:sp>
      <p:pic>
        <p:nvPicPr>
          <p:cNvPr id="3" name="Picture 2"/>
          <p:cNvPicPr>
            <a:picLocks noChangeAspect="1"/>
          </p:cNvPicPr>
          <p:nvPr/>
        </p:nvPicPr>
        <p:blipFill>
          <a:blip r:embed="rId3"/>
          <a:stretch>
            <a:fillRect/>
          </a:stretch>
        </p:blipFill>
        <p:spPr>
          <a:xfrm>
            <a:off x="980534" y="5552948"/>
            <a:ext cx="7112000" cy="1003300"/>
          </a:xfrm>
          <a:prstGeom prst="rect">
            <a:avLst/>
          </a:prstGeom>
        </p:spPr>
      </p:pic>
      <p:pic>
        <p:nvPicPr>
          <p:cNvPr id="6" name="Picture 5"/>
          <p:cNvPicPr>
            <a:picLocks noChangeAspect="1"/>
          </p:cNvPicPr>
          <p:nvPr/>
        </p:nvPicPr>
        <p:blipFill>
          <a:blip r:embed="rId4"/>
          <a:stretch>
            <a:fillRect/>
          </a:stretch>
        </p:blipFill>
        <p:spPr>
          <a:xfrm>
            <a:off x="4898056" y="1816918"/>
            <a:ext cx="4017344" cy="2273507"/>
          </a:xfrm>
          <a:prstGeom prst="rect">
            <a:avLst/>
          </a:prstGeom>
        </p:spPr>
      </p:pic>
    </p:spTree>
    <p:extLst>
      <p:ext uri="{BB962C8B-B14F-4D97-AF65-F5344CB8AC3E}">
        <p14:creationId xmlns:p14="http://schemas.microsoft.com/office/powerpoint/2010/main" val="193823892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87747"/>
          </a:xfrm>
        </p:spPr>
        <p:txBody>
          <a:bodyPr>
            <a:normAutofit/>
          </a:bodyPr>
          <a:lstStyle/>
          <a:p>
            <a:pPr>
              <a:lnSpc>
                <a:spcPct val="100000"/>
              </a:lnSpc>
            </a:pPr>
            <a:r>
              <a:rPr lang="en-US" dirty="0" smtClean="0">
                <a:solidFill>
                  <a:schemeClr val="tx1"/>
                </a:solidFill>
                <a:cs typeface="Century Gothic"/>
              </a:rPr>
              <a:t>Quota type indicates when the quota counter starts counting usage</a:t>
            </a:r>
            <a:endParaRPr lang="en-US" dirty="0">
              <a:solidFill>
                <a:schemeClr val="tx1"/>
              </a:solidFill>
              <a:cs typeface="Century Gothic"/>
            </a:endParaRPr>
          </a:p>
          <a:p>
            <a:pPr lvl="1">
              <a:lnSpc>
                <a:spcPct val="90000"/>
              </a:lnSpc>
            </a:pPr>
            <a:r>
              <a:rPr lang="en-US" b="1" dirty="0" smtClean="0">
                <a:solidFill>
                  <a:schemeClr val="tx1"/>
                </a:solidFill>
                <a:cs typeface="Century Gothic"/>
              </a:rPr>
              <a:t>calendar</a:t>
            </a:r>
            <a:r>
              <a:rPr lang="en-US" dirty="0" smtClean="0">
                <a:solidFill>
                  <a:schemeClr val="tx1"/>
                </a:solidFill>
                <a:cs typeface="Century Gothic"/>
              </a:rPr>
              <a:t> (default if not specified)</a:t>
            </a:r>
          </a:p>
          <a:p>
            <a:pPr lvl="2">
              <a:lnSpc>
                <a:spcPct val="90000"/>
              </a:lnSpc>
            </a:pPr>
            <a:r>
              <a:rPr lang="en-US" dirty="0" smtClean="0">
                <a:solidFill>
                  <a:schemeClr val="tx1"/>
                </a:solidFill>
                <a:cs typeface="Century Gothic"/>
              </a:rPr>
              <a:t>Quota counting has an explicit start time</a:t>
            </a:r>
          </a:p>
          <a:p>
            <a:pPr lvl="2">
              <a:lnSpc>
                <a:spcPct val="90000"/>
              </a:lnSpc>
            </a:pPr>
            <a:r>
              <a:rPr lang="en-US" dirty="0" smtClean="0">
                <a:solidFill>
                  <a:schemeClr val="tx1"/>
                </a:solidFill>
                <a:cs typeface="Century Gothic"/>
              </a:rPr>
              <a:t>&lt;StartTime&gt; is specified and quota counting starts at the StartTime and is reset based on the specified &lt;Interval&gt; and &lt;TimeUnit&gt;</a:t>
            </a:r>
          </a:p>
          <a:p>
            <a:pPr lvl="1">
              <a:lnSpc>
                <a:spcPct val="90000"/>
              </a:lnSpc>
            </a:pPr>
            <a:r>
              <a:rPr lang="en-US" b="1" dirty="0" err="1" smtClean="0">
                <a:solidFill>
                  <a:schemeClr val="tx1"/>
                </a:solidFill>
                <a:cs typeface="Century Gothic"/>
              </a:rPr>
              <a:t>rollingwindow</a:t>
            </a:r>
            <a:endParaRPr lang="en-US" b="1" dirty="0" smtClean="0">
              <a:solidFill>
                <a:schemeClr val="tx1"/>
              </a:solidFill>
              <a:cs typeface="Century Gothic"/>
            </a:endParaRPr>
          </a:p>
          <a:p>
            <a:pPr lvl="2">
              <a:lnSpc>
                <a:spcPct val="90000"/>
              </a:lnSpc>
            </a:pPr>
            <a:r>
              <a:rPr lang="en-US" dirty="0" smtClean="0">
                <a:solidFill>
                  <a:schemeClr val="tx1"/>
                </a:solidFill>
                <a:cs typeface="Century Gothic"/>
              </a:rPr>
              <a:t>Quota uses a rolling window that resets based on the &lt;Interval&gt; and &lt;TimeUnit&gt;</a:t>
            </a:r>
          </a:p>
          <a:p>
            <a:pPr lvl="2">
              <a:lnSpc>
                <a:spcPct val="90000"/>
              </a:lnSpc>
            </a:pPr>
            <a:r>
              <a:rPr lang="en-US" dirty="0" smtClean="0">
                <a:solidFill>
                  <a:schemeClr val="tx1"/>
                </a:solidFill>
                <a:cs typeface="Century Gothic"/>
              </a:rPr>
              <a:t>The start time is the time the first message is received matching the &lt;Identifier&gt;</a:t>
            </a:r>
          </a:p>
          <a:p>
            <a:pPr lvl="2">
              <a:lnSpc>
                <a:spcPct val="90000"/>
              </a:lnSpc>
            </a:pPr>
            <a:r>
              <a:rPr lang="en-US" dirty="0" smtClean="0">
                <a:solidFill>
                  <a:schemeClr val="tx1"/>
                </a:solidFill>
                <a:cs typeface="Century Gothic"/>
              </a:rPr>
              <a:t>rollingwindow allows a quota that resets on every interval</a:t>
            </a:r>
          </a:p>
          <a:p>
            <a:pPr lvl="1">
              <a:lnSpc>
                <a:spcPct val="90000"/>
              </a:lnSpc>
            </a:pPr>
            <a:r>
              <a:rPr lang="en-US" b="1" dirty="0">
                <a:solidFill>
                  <a:schemeClr val="tx1"/>
                </a:solidFill>
                <a:cs typeface="Century Gothic"/>
              </a:rPr>
              <a:t>f</a:t>
            </a:r>
            <a:r>
              <a:rPr lang="en-US" b="1" dirty="0" smtClean="0">
                <a:solidFill>
                  <a:schemeClr val="tx1"/>
                </a:solidFill>
                <a:cs typeface="Century Gothic"/>
              </a:rPr>
              <a:t>lexi</a:t>
            </a:r>
          </a:p>
          <a:p>
            <a:pPr lvl="2">
              <a:lnSpc>
                <a:spcPct val="90000"/>
              </a:lnSpc>
            </a:pPr>
            <a:r>
              <a:rPr lang="en-US" dirty="0" smtClean="0">
                <a:solidFill>
                  <a:schemeClr val="tx1"/>
                </a:solidFill>
                <a:cs typeface="Century Gothic"/>
              </a:rPr>
              <a:t>Start time is dynamic for each &lt;Identifier&gt; based on first message being received</a:t>
            </a:r>
          </a:p>
          <a:p>
            <a:pPr lvl="2">
              <a:lnSpc>
                <a:spcPct val="90000"/>
              </a:lnSpc>
            </a:pPr>
            <a:r>
              <a:rPr lang="en-US" dirty="0" smtClean="0">
                <a:solidFill>
                  <a:schemeClr val="tx1"/>
                </a:solidFill>
                <a:cs typeface="Century Gothic"/>
              </a:rPr>
              <a:t>Calls can be used until interval has elapsed</a:t>
            </a:r>
          </a:p>
          <a:p>
            <a:pPr lvl="2">
              <a:lnSpc>
                <a:spcPct val="90000"/>
              </a:lnSpc>
            </a:pPr>
            <a:r>
              <a:rPr lang="en-US" dirty="0" smtClean="0">
                <a:solidFill>
                  <a:schemeClr val="tx1"/>
                </a:solidFill>
                <a:cs typeface="Century Gothic"/>
              </a:rPr>
              <a:t>Quota does not automatically reset at the end of the interval</a:t>
            </a:r>
          </a:p>
          <a:p>
            <a:pPr lvl="2">
              <a:lnSpc>
                <a:spcPct val="90000"/>
              </a:lnSpc>
            </a:pPr>
            <a:r>
              <a:rPr lang="en-US" dirty="0" smtClean="0">
                <a:solidFill>
                  <a:schemeClr val="tx1"/>
                </a:solidFill>
                <a:cs typeface="Century Gothic"/>
              </a:rPr>
              <a:t>flexi allows access for a specified period of time</a:t>
            </a:r>
          </a:p>
          <a:p>
            <a:pPr lvl="1">
              <a:lnSpc>
                <a:spcPct val="90000"/>
              </a:lnSpc>
            </a:pPr>
            <a:r>
              <a:rPr lang="en-US" dirty="0" smtClean="0">
                <a:solidFill>
                  <a:schemeClr val="tx1"/>
                </a:solidFill>
                <a:cs typeface="Century Gothic"/>
              </a:rPr>
              <a:t>Quota type specified in </a:t>
            </a:r>
            <a:r>
              <a:rPr lang="en-US" b="1" dirty="0" smtClean="0">
                <a:solidFill>
                  <a:schemeClr val="tx1"/>
                </a:solidFill>
                <a:cs typeface="Century Gothic"/>
              </a:rPr>
              <a:t>type</a:t>
            </a:r>
            <a:r>
              <a:rPr lang="en-US" dirty="0" smtClean="0">
                <a:solidFill>
                  <a:schemeClr val="tx1"/>
                </a:solidFill>
                <a:cs typeface="Century Gothic"/>
              </a:rPr>
              <a:t> attribute of Quota root element</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49</a:t>
            </a:fld>
            <a:endParaRPr lang="en-US" dirty="0"/>
          </a:p>
        </p:txBody>
      </p:sp>
      <p:sp>
        <p:nvSpPr>
          <p:cNvPr id="4" name="Title 3"/>
          <p:cNvSpPr>
            <a:spLocks noGrp="1"/>
          </p:cNvSpPr>
          <p:nvPr>
            <p:ph type="title"/>
          </p:nvPr>
        </p:nvSpPr>
        <p:spPr/>
        <p:txBody>
          <a:bodyPr/>
          <a:lstStyle/>
          <a:p>
            <a:r>
              <a:rPr lang="en-US" dirty="0" smtClean="0"/>
              <a:t>Quota Type</a:t>
            </a:r>
            <a:endParaRPr lang="en-US" dirty="0"/>
          </a:p>
        </p:txBody>
      </p:sp>
    </p:spTree>
    <p:extLst>
      <p:ext uri="{BB962C8B-B14F-4D97-AF65-F5344CB8AC3E}">
        <p14:creationId xmlns:p14="http://schemas.microsoft.com/office/powerpoint/2010/main" val="27884282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a:off x="2440321" y="3535437"/>
            <a:ext cx="4305561" cy="2554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95600" y="1625984"/>
            <a:ext cx="3362960" cy="3676222"/>
          </a:xfrm>
          <a:prstGeom prst="rect">
            <a:avLst/>
          </a:prstGeom>
          <a:solidFill>
            <a:schemeClr val="bg1"/>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dirty="0"/>
          </a:p>
        </p:txBody>
      </p:sp>
      <p:cxnSp>
        <p:nvCxnSpPr>
          <p:cNvPr id="72" name="Elbow Connector 80"/>
          <p:cNvCxnSpPr/>
          <p:nvPr/>
        </p:nvCxnSpPr>
        <p:spPr>
          <a:xfrm flipH="1">
            <a:off x="1811092" y="5302207"/>
            <a:ext cx="617148" cy="24272"/>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Apigee’s Security Features</a:t>
            </a:r>
            <a:endParaRPr lang="en-US" dirty="0"/>
          </a:p>
        </p:txBody>
      </p:sp>
      <p:grpSp>
        <p:nvGrpSpPr>
          <p:cNvPr id="6" name="Group 5"/>
          <p:cNvGrpSpPr/>
          <p:nvPr/>
        </p:nvGrpSpPr>
        <p:grpSpPr>
          <a:xfrm>
            <a:off x="7234671" y="1882243"/>
            <a:ext cx="1499451" cy="1096581"/>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7199592" y="3973695"/>
            <a:ext cx="1534530" cy="1145435"/>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grpSp>
        <p:nvGrpSpPr>
          <p:cNvPr id="24" name="Group 23"/>
          <p:cNvGrpSpPr/>
          <p:nvPr/>
        </p:nvGrpSpPr>
        <p:grpSpPr>
          <a:xfrm>
            <a:off x="576458" y="4712397"/>
            <a:ext cx="1234633" cy="1087485"/>
            <a:chOff x="670515" y="5026388"/>
            <a:chExt cx="1234633" cy="108748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5" y="5803035"/>
              <a:ext cx="1234633" cy="31083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00" dirty="0">
                  <a:solidFill>
                    <a:schemeClr val="tx1"/>
                  </a:solidFill>
                  <a:latin typeface="+mj-lt"/>
                  <a:cs typeface="Arial"/>
                </a:rPr>
                <a:t>Web</a:t>
              </a:r>
            </a:p>
          </p:txBody>
        </p:sp>
      </p:grpSp>
      <p:grpSp>
        <p:nvGrpSpPr>
          <p:cNvPr id="26" name="Group 25"/>
          <p:cNvGrpSpPr/>
          <p:nvPr/>
        </p:nvGrpSpPr>
        <p:grpSpPr>
          <a:xfrm>
            <a:off x="576458" y="2549015"/>
            <a:ext cx="1234633" cy="1011964"/>
            <a:chOff x="670515" y="2570363"/>
            <a:chExt cx="1234633" cy="1011964"/>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5" y="3271489"/>
              <a:ext cx="1234633" cy="31083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00" dirty="0">
                  <a:solidFill>
                    <a:schemeClr val="tx1"/>
                  </a:solidFill>
                  <a:latin typeface="+mj-lt"/>
                  <a:cs typeface="Arial"/>
                </a:rPr>
                <a:t>Point of Sale</a:t>
              </a:r>
            </a:p>
          </p:txBody>
        </p:sp>
      </p:grpSp>
      <p:grpSp>
        <p:nvGrpSpPr>
          <p:cNvPr id="28" name="Group 27"/>
          <p:cNvGrpSpPr/>
          <p:nvPr/>
        </p:nvGrpSpPr>
        <p:grpSpPr>
          <a:xfrm>
            <a:off x="576458" y="3627593"/>
            <a:ext cx="1234633" cy="1018191"/>
            <a:chOff x="670515" y="1311386"/>
            <a:chExt cx="1234633" cy="1018191"/>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5" y="2018739"/>
              <a:ext cx="1234633" cy="31083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00" dirty="0">
                  <a:solidFill>
                    <a:schemeClr val="tx1"/>
                  </a:solidFill>
                  <a:latin typeface="+mj-lt"/>
                  <a:cs typeface="Arial"/>
                </a:rPr>
                <a:t>Partner</a:t>
              </a:r>
            </a:p>
          </p:txBody>
        </p:sp>
      </p:grpSp>
      <p:grpSp>
        <p:nvGrpSpPr>
          <p:cNvPr id="25" name="Group 24"/>
          <p:cNvGrpSpPr/>
          <p:nvPr/>
        </p:nvGrpSpPr>
        <p:grpSpPr>
          <a:xfrm>
            <a:off x="576458" y="1444246"/>
            <a:ext cx="1234633" cy="1038156"/>
            <a:chOff x="670515" y="3972237"/>
            <a:chExt cx="1234633" cy="1038156"/>
          </a:xfrm>
        </p:grpSpPr>
        <p:sp>
          <p:nvSpPr>
            <p:cNvPr id="85" name="Text Placeholder 2"/>
            <p:cNvSpPr txBox="1">
              <a:spLocks/>
            </p:cNvSpPr>
            <p:nvPr/>
          </p:nvSpPr>
          <p:spPr>
            <a:xfrm flipH="1">
              <a:off x="670515" y="4699555"/>
              <a:ext cx="1234633" cy="31083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00" dirty="0">
                  <a:solidFill>
                    <a:schemeClr val="tx1"/>
                  </a:solidFill>
                  <a:latin typeface="+mj-lt"/>
                  <a:cs typeface="Arial"/>
                </a:rPr>
                <a:t>Mobile</a:t>
              </a: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6782142" y="3114583"/>
            <a:ext cx="2127998" cy="731098"/>
          </a:xfrm>
          <a:prstGeom prst="rect">
            <a:avLst/>
          </a:prstGeom>
          <a:noFill/>
        </p:spPr>
        <p:txBody>
          <a:bodyPr wrap="none" lIns="91435" tIns="45718" rIns="91435" bIns="45718" rtlCol="0">
            <a:noAutofit/>
          </a:bodyPr>
          <a:lstStyle/>
          <a:p>
            <a:pPr algn="ctr"/>
            <a:r>
              <a:rPr lang="en-US" sz="1400" dirty="0">
                <a:solidFill>
                  <a:srgbClr val="7F7F7F"/>
                </a:solidFill>
                <a:latin typeface="Arial"/>
                <a:cs typeface="Arial"/>
              </a:rPr>
              <a:t>ESB, SOA,</a:t>
            </a:r>
          </a:p>
          <a:p>
            <a:pPr algn="ctr"/>
            <a:r>
              <a:rPr lang="en-US" sz="1400" dirty="0">
                <a:solidFill>
                  <a:srgbClr val="7F7F7F"/>
                </a:solidFill>
                <a:latin typeface="Arial"/>
                <a:cs typeface="Arial"/>
              </a:rPr>
              <a:t>App Servers,</a:t>
            </a:r>
          </a:p>
          <a:p>
            <a:pPr algn="ctr"/>
            <a:r>
              <a:rPr lang="en-US" sz="1400" dirty="0">
                <a:solidFill>
                  <a:srgbClr val="7F7F7F"/>
                </a:solidFill>
                <a:latin typeface="Arial"/>
                <a:cs typeface="Arial"/>
              </a:rPr>
              <a:t>Databases</a:t>
            </a:r>
          </a:p>
        </p:txBody>
      </p:sp>
      <p:cxnSp>
        <p:nvCxnSpPr>
          <p:cNvPr id="42" name="Straight Arrow Connector 41"/>
          <p:cNvCxnSpPr/>
          <p:nvPr/>
        </p:nvCxnSpPr>
        <p:spPr>
          <a:xfrm flipV="1">
            <a:off x="6745882" y="2419524"/>
            <a:ext cx="0" cy="2250468"/>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6782142" y="2425016"/>
            <a:ext cx="457058" cy="9626"/>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777182" y="4660366"/>
            <a:ext cx="462018" cy="9626"/>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2440321" y="1609557"/>
            <a:ext cx="7762" cy="3716923"/>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1811092" y="4113773"/>
            <a:ext cx="617148"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1811092" y="2896277"/>
            <a:ext cx="617148"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flipV="1">
            <a:off x="1811091" y="1614766"/>
            <a:ext cx="617149" cy="11218"/>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589040" y="5951416"/>
            <a:ext cx="1234633" cy="411652"/>
          </a:xfrm>
          <a:prstGeom prst="rect">
            <a:avLst/>
          </a:prstGeom>
        </p:spPr>
        <p:txBody>
          <a:bodyPr lIns="91435" tIns="45718" rIns="91435" bIns="45718"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rgbClr val="686868"/>
                </a:solidFill>
                <a:latin typeface="+mj-lt"/>
                <a:cs typeface="ARS Maquette Pro Medium"/>
              </a:rPr>
              <a:t>Apps</a:t>
            </a:r>
          </a:p>
        </p:txBody>
      </p:sp>
      <p:sp>
        <p:nvSpPr>
          <p:cNvPr id="80" name="Text Placeholder 2"/>
          <p:cNvSpPr txBox="1">
            <a:spLocks/>
          </p:cNvSpPr>
          <p:nvPr/>
        </p:nvSpPr>
        <p:spPr>
          <a:xfrm flipH="1">
            <a:off x="6777182" y="5951416"/>
            <a:ext cx="2253644" cy="411652"/>
          </a:xfrm>
          <a:prstGeom prst="rect">
            <a:avLst/>
          </a:prstGeom>
        </p:spPr>
        <p:txBody>
          <a:bodyPr lIns="91435" tIns="45718" rIns="91435" bIns="45718"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b="1" dirty="0">
                <a:solidFill>
                  <a:srgbClr val="686868"/>
                </a:solidFill>
                <a:latin typeface="+mj-lt"/>
                <a:cs typeface="ARS Maquette Pro Medium"/>
              </a:rPr>
              <a:t>Backend Services</a:t>
            </a:r>
          </a:p>
        </p:txBody>
      </p:sp>
      <p:sp>
        <p:nvSpPr>
          <p:cNvPr id="55" name="Rounded Rectangle 54"/>
          <p:cNvSpPr/>
          <p:nvPr/>
        </p:nvSpPr>
        <p:spPr>
          <a:xfrm rot="16200000">
            <a:off x="1703277" y="3196570"/>
            <a:ext cx="3370168" cy="474952"/>
          </a:xfrm>
          <a:prstGeom prst="round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dirty="0" smtClean="0">
                <a:solidFill>
                  <a:srgbClr val="A4A4A4"/>
                </a:solidFill>
              </a:rPr>
              <a:t>Consumption Façade</a:t>
            </a:r>
            <a:endParaRPr lang="en-US" dirty="0">
              <a:solidFill>
                <a:srgbClr val="A4A4A4"/>
              </a:solidFill>
            </a:endParaRPr>
          </a:p>
        </p:txBody>
      </p:sp>
      <p:sp>
        <p:nvSpPr>
          <p:cNvPr id="56" name="Rounded Rectangle 55"/>
          <p:cNvSpPr/>
          <p:nvPr/>
        </p:nvSpPr>
        <p:spPr>
          <a:xfrm rot="5400000">
            <a:off x="4080717" y="3196570"/>
            <a:ext cx="3370167" cy="474952"/>
          </a:xfrm>
          <a:prstGeom prst="roundRect">
            <a:avLst/>
          </a:prstGeom>
          <a:no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dirty="0" smtClean="0">
                <a:solidFill>
                  <a:srgbClr val="A4A4A4"/>
                </a:solidFill>
              </a:rPr>
              <a:t>Exposure Façade</a:t>
            </a:r>
            <a:endParaRPr lang="en-US" dirty="0">
              <a:solidFill>
                <a:srgbClr val="A4A4A4"/>
              </a:solidFill>
            </a:endParaRPr>
          </a:p>
        </p:txBody>
      </p:sp>
      <p:grpSp>
        <p:nvGrpSpPr>
          <p:cNvPr id="69" name="Group 68"/>
          <p:cNvGrpSpPr/>
          <p:nvPr/>
        </p:nvGrpSpPr>
        <p:grpSpPr>
          <a:xfrm>
            <a:off x="3855233" y="1905740"/>
            <a:ext cx="1443078" cy="487044"/>
            <a:chOff x="6428982" y="2650929"/>
            <a:chExt cx="1443081" cy="589323"/>
          </a:xfrm>
        </p:grpSpPr>
        <p:sp>
          <p:nvSpPr>
            <p:cNvPr id="77" name="AutoShape 18"/>
            <p:cNvSpPr>
              <a:spLocks/>
            </p:cNvSpPr>
            <p:nvPr/>
          </p:nvSpPr>
          <p:spPr bwMode="auto">
            <a:xfrm>
              <a:off x="6428982" y="2650929"/>
              <a:ext cx="1443081" cy="589323"/>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pPr>
                <a:defRPr/>
              </a:pPr>
              <a:endParaRPr lang="en-US" dirty="0">
                <a:latin typeface="Arial"/>
                <a:cs typeface="Arial"/>
              </a:endParaRPr>
            </a:p>
          </p:txBody>
        </p:sp>
        <p:sp>
          <p:nvSpPr>
            <p:cNvPr id="78" name="Rectangle 25"/>
            <p:cNvSpPr>
              <a:spLocks/>
            </p:cNvSpPr>
            <p:nvPr/>
          </p:nvSpPr>
          <p:spPr bwMode="auto">
            <a:xfrm>
              <a:off x="6830346" y="2740950"/>
              <a:ext cx="1035699" cy="39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000" dirty="0" smtClean="0">
                  <a:solidFill>
                    <a:srgbClr val="FFFFFF"/>
                  </a:solidFill>
                  <a:ea typeface="ＭＳ Ｐゴシック" charset="0"/>
                  <a:sym typeface="Helvetica" charset="0"/>
                </a:rPr>
                <a:t>Threat Protection</a:t>
              </a:r>
              <a:endParaRPr lang="en-US" sz="1000" dirty="0">
                <a:solidFill>
                  <a:srgbClr val="FFFFFF"/>
                </a:solidFill>
                <a:ea typeface="ＭＳ Ｐゴシック" charset="0"/>
                <a:sym typeface="Helvetica" charset="0"/>
              </a:endParaRPr>
            </a:p>
          </p:txBody>
        </p:sp>
      </p:grpSp>
      <p:grpSp>
        <p:nvGrpSpPr>
          <p:cNvPr id="11" name="Group 10"/>
          <p:cNvGrpSpPr/>
          <p:nvPr/>
        </p:nvGrpSpPr>
        <p:grpSpPr>
          <a:xfrm>
            <a:off x="3846209" y="3532520"/>
            <a:ext cx="1470294" cy="403279"/>
            <a:chOff x="3846209" y="3299571"/>
            <a:chExt cx="1470294" cy="403279"/>
          </a:xfrm>
        </p:grpSpPr>
        <p:sp>
          <p:nvSpPr>
            <p:cNvPr id="68" name="AutoShape 11"/>
            <p:cNvSpPr>
              <a:spLocks/>
            </p:cNvSpPr>
            <p:nvPr/>
          </p:nvSpPr>
          <p:spPr bwMode="auto">
            <a:xfrm>
              <a:off x="3846209" y="3299571"/>
              <a:ext cx="1443077" cy="403279"/>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pPr>
                <a:defRPr/>
              </a:pPr>
              <a:endParaRPr lang="en-US" dirty="0">
                <a:latin typeface="Arial"/>
                <a:cs typeface="Arial"/>
              </a:endParaRPr>
            </a:p>
          </p:txBody>
        </p:sp>
        <p:sp>
          <p:nvSpPr>
            <p:cNvPr id="66" name="Rectangle 30"/>
            <p:cNvSpPr>
              <a:spLocks/>
            </p:cNvSpPr>
            <p:nvPr/>
          </p:nvSpPr>
          <p:spPr bwMode="auto">
            <a:xfrm>
              <a:off x="4280805" y="3425165"/>
              <a:ext cx="1035698" cy="16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000" dirty="0">
                  <a:solidFill>
                    <a:srgbClr val="FFFFFF"/>
                  </a:solidFill>
                  <a:ea typeface="ＭＳ Ｐゴシック" charset="0"/>
                  <a:sym typeface="Helvetica" charset="0"/>
                </a:rPr>
                <a:t>Traffic Management</a:t>
              </a:r>
            </a:p>
          </p:txBody>
        </p:sp>
        <p:pic>
          <p:nvPicPr>
            <p:cNvPr id="59" name="Picture 65"/>
            <p:cNvPicPr>
              <a:picLocks noChangeAspect="1" noChangeArrowheads="1"/>
            </p:cNvPicPr>
            <p:nvPr/>
          </p:nvPicPr>
          <p:blipFill>
            <a:blip r:embed="rId14">
              <a:alphaModFix amt="63000"/>
              <a:extLst>
                <a:ext uri="{28A0092B-C50C-407E-A947-70E740481C1C}">
                  <a14:useLocalDpi xmlns:a14="http://schemas.microsoft.com/office/drawing/2010/main" val="0"/>
                </a:ext>
              </a:extLst>
            </a:blip>
            <a:srcRect/>
            <a:stretch>
              <a:fillRect/>
            </a:stretch>
          </p:blipFill>
          <p:spPr bwMode="auto">
            <a:xfrm>
              <a:off x="3919171" y="3380932"/>
              <a:ext cx="260228" cy="236571"/>
            </a:xfrm>
            <a:prstGeom prst="rect">
              <a:avLst/>
            </a:prstGeom>
            <a:noFill/>
            <a:ln>
              <a:noFill/>
            </a:ln>
            <a:effectLst>
              <a:outerShdw blurRad="38100" dist="12699" dir="5400000" algn="ctr" rotWithShape="0">
                <a:srgbClr val="000000">
                  <a:alpha val="25999"/>
                </a:srgbClr>
              </a:outerShdw>
            </a:effectLst>
            <a:extLst/>
          </p:spPr>
        </p:pic>
      </p:grpSp>
      <p:grpSp>
        <p:nvGrpSpPr>
          <p:cNvPr id="13" name="Group 12"/>
          <p:cNvGrpSpPr/>
          <p:nvPr/>
        </p:nvGrpSpPr>
        <p:grpSpPr>
          <a:xfrm>
            <a:off x="3842682" y="4019973"/>
            <a:ext cx="1443078" cy="443607"/>
            <a:chOff x="3855233" y="4220461"/>
            <a:chExt cx="1443078" cy="443607"/>
          </a:xfrm>
        </p:grpSpPr>
        <p:sp>
          <p:nvSpPr>
            <p:cNvPr id="90" name="AutoShape 16"/>
            <p:cNvSpPr>
              <a:spLocks/>
            </p:cNvSpPr>
            <p:nvPr/>
          </p:nvSpPr>
          <p:spPr bwMode="auto">
            <a:xfrm>
              <a:off x="3855233" y="4220461"/>
              <a:ext cx="1443078" cy="443607"/>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pPr>
                <a:defRPr/>
              </a:pPr>
              <a:endParaRPr lang="en-US" dirty="0">
                <a:latin typeface="Arial"/>
                <a:cs typeface="Arial"/>
              </a:endParaRPr>
            </a:p>
          </p:txBody>
        </p:sp>
        <p:sp>
          <p:nvSpPr>
            <p:cNvPr id="53" name="Rectangle 30"/>
            <p:cNvSpPr>
              <a:spLocks/>
            </p:cNvSpPr>
            <p:nvPr/>
          </p:nvSpPr>
          <p:spPr bwMode="auto">
            <a:xfrm>
              <a:off x="4307447" y="4321702"/>
              <a:ext cx="941544" cy="24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000" dirty="0" smtClean="0">
                  <a:solidFill>
                    <a:srgbClr val="FFFFFF"/>
                  </a:solidFill>
                  <a:ea typeface="ＭＳ Ｐゴシック" charset="0"/>
                  <a:sym typeface="Helvetica" charset="0"/>
                </a:rPr>
                <a:t>Developer Security</a:t>
              </a:r>
              <a:endParaRPr lang="en-US" sz="1000" dirty="0">
                <a:solidFill>
                  <a:srgbClr val="FFFFFF"/>
                </a:solidFill>
                <a:ea typeface="ＭＳ Ｐゴシック" charset="0"/>
                <a:sym typeface="Helvetica" charset="0"/>
              </a:endParaRPr>
            </a:p>
          </p:txBody>
        </p:sp>
        <p:pic>
          <p:nvPicPr>
            <p:cNvPr id="81" name="Picture 15"/>
            <p:cNvPicPr>
              <a:picLocks noChangeAspect="1" noChangeArrowheads="1"/>
            </p:cNvPicPr>
            <p:nvPr/>
          </p:nvPicPr>
          <p:blipFill>
            <a:blip r:embed="rId15" cstate="print">
              <a:alphaModFix amt="70000"/>
              <a:extLst>
                <a:ext uri="{28A0092B-C50C-407E-A947-70E740481C1C}">
                  <a14:useLocalDpi xmlns:a14="http://schemas.microsoft.com/office/drawing/2010/main" val="0"/>
                </a:ext>
              </a:extLst>
            </a:blip>
            <a:srcRect/>
            <a:stretch>
              <a:fillRect/>
            </a:stretch>
          </p:blipFill>
          <p:spPr bwMode="auto">
            <a:xfrm>
              <a:off x="3981036" y="4352630"/>
              <a:ext cx="244457" cy="222234"/>
            </a:xfrm>
            <a:prstGeom prst="rect">
              <a:avLst/>
            </a:prstGeom>
            <a:noFill/>
            <a:ln>
              <a:noFill/>
            </a:ln>
            <a:effectLst>
              <a:outerShdw blurRad="38100" dist="12699" dir="5400000" algn="ctr" rotWithShape="0">
                <a:srgbClr val="000000">
                  <a:alpha val="25999"/>
                </a:srgbClr>
              </a:outerShdw>
            </a:effectLst>
            <a:extLst/>
          </p:spPr>
        </p:pic>
      </p:grpSp>
      <p:pic>
        <p:nvPicPr>
          <p:cNvPr id="82" name="Picture 81" descr="monitor_LT.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3473" y="2019822"/>
            <a:ext cx="336808" cy="323833"/>
          </a:xfrm>
          <a:prstGeom prst="rect">
            <a:avLst/>
          </a:prstGeom>
        </p:spPr>
      </p:pic>
      <p:grpSp>
        <p:nvGrpSpPr>
          <p:cNvPr id="10" name="Group 9"/>
          <p:cNvGrpSpPr/>
          <p:nvPr/>
        </p:nvGrpSpPr>
        <p:grpSpPr>
          <a:xfrm>
            <a:off x="3844493" y="3004739"/>
            <a:ext cx="1443078" cy="443607"/>
            <a:chOff x="3844493" y="2789531"/>
            <a:chExt cx="1443078" cy="443607"/>
          </a:xfrm>
        </p:grpSpPr>
        <p:sp>
          <p:nvSpPr>
            <p:cNvPr id="71" name="AutoShape 11"/>
            <p:cNvSpPr>
              <a:spLocks/>
            </p:cNvSpPr>
            <p:nvPr/>
          </p:nvSpPr>
          <p:spPr bwMode="auto">
            <a:xfrm>
              <a:off x="3844493" y="2789531"/>
              <a:ext cx="1443078" cy="443607"/>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pPr>
                <a:defRPr/>
              </a:pPr>
              <a:endParaRPr lang="en-US" dirty="0">
                <a:latin typeface="Arial"/>
                <a:cs typeface="Arial"/>
              </a:endParaRPr>
            </a:p>
          </p:txBody>
        </p:sp>
        <p:sp>
          <p:nvSpPr>
            <p:cNvPr id="83" name="Rectangle 30"/>
            <p:cNvSpPr>
              <a:spLocks/>
            </p:cNvSpPr>
            <p:nvPr/>
          </p:nvSpPr>
          <p:spPr bwMode="auto">
            <a:xfrm>
              <a:off x="4280805" y="2881557"/>
              <a:ext cx="941544" cy="24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000" dirty="0" smtClean="0">
                  <a:solidFill>
                    <a:srgbClr val="FFFFFF"/>
                  </a:solidFill>
                  <a:ea typeface="ＭＳ Ｐゴシック" charset="0"/>
                  <a:sym typeface="Helvetica" charset="0"/>
                </a:rPr>
                <a:t>Authentication &amp; Authorization</a:t>
              </a:r>
              <a:endParaRPr lang="en-US" sz="1000" dirty="0">
                <a:solidFill>
                  <a:srgbClr val="FFFFFF"/>
                </a:solidFill>
                <a:ea typeface="ＭＳ Ｐゴシック" charset="0"/>
                <a:sym typeface="Helvetica" charset="0"/>
              </a:endParaRPr>
            </a:p>
          </p:txBody>
        </p:sp>
        <p:pic>
          <p:nvPicPr>
            <p:cNvPr id="88" name="Picture 81"/>
            <p:cNvPicPr>
              <a:picLocks noChangeAspect="1" noChangeArrowheads="1"/>
            </p:cNvPicPr>
            <p:nvPr/>
          </p:nvPicPr>
          <p:blipFill>
            <a:blip r:embed="rId17" cstate="print">
              <a:alphaModFix amt="62000"/>
              <a:extLst>
                <a:ext uri="{28A0092B-C50C-407E-A947-70E740481C1C}">
                  <a14:useLocalDpi xmlns:a14="http://schemas.microsoft.com/office/drawing/2010/main" val="0"/>
                </a:ext>
              </a:extLst>
            </a:blip>
            <a:srcRect/>
            <a:stretch>
              <a:fillRect/>
            </a:stretch>
          </p:blipFill>
          <p:spPr bwMode="auto">
            <a:xfrm rot="2700000">
              <a:off x="3948835" y="2875778"/>
              <a:ext cx="181040" cy="199508"/>
            </a:xfrm>
            <a:prstGeom prst="rect">
              <a:avLst/>
            </a:prstGeom>
            <a:noFill/>
            <a:ln>
              <a:noFill/>
            </a:ln>
            <a:effectLst>
              <a:outerShdw blurRad="38100" dist="12699" dir="5400000" algn="ctr" rotWithShape="0">
                <a:srgbClr val="000000">
                  <a:alpha val="15999"/>
                </a:srgbClr>
              </a:outerShdw>
            </a:effectLst>
            <a:extLst>
              <a:ext uri="{909E8E84-426E-40dd-AFC4-6F175D3DCCD1}">
                <a14:hiddenFill xmlns:a14="http://schemas.microsoft.com/office/drawing/2010/main">
                  <a:solidFill>
                    <a:srgbClr val="FFFFFF">
                      <a:alpha val="62000"/>
                    </a:srgbClr>
                  </a:solidFill>
                </a14:hiddenFill>
              </a:ext>
              <a:ext uri="{91240B29-F687-4f45-9708-019B960494DF}">
                <a14:hiddenLine xmlns:a14="http://schemas.microsoft.com/office/drawing/2010/main" w="12700" cap="flat">
                  <a:solidFill>
                    <a:schemeClr val="tx1">
                      <a:alpha val="62000"/>
                    </a:schemeClr>
                  </a:solidFill>
                  <a:miter lim="800000"/>
                  <a:headEnd/>
                  <a:tailEnd/>
                </a14:hiddenLine>
              </a:ext>
            </a:extLst>
          </p:spPr>
        </p:pic>
      </p:grpSp>
      <p:grpSp>
        <p:nvGrpSpPr>
          <p:cNvPr id="3" name="Group 2"/>
          <p:cNvGrpSpPr/>
          <p:nvPr/>
        </p:nvGrpSpPr>
        <p:grpSpPr>
          <a:xfrm>
            <a:off x="3844492" y="2476958"/>
            <a:ext cx="1443078" cy="443607"/>
            <a:chOff x="3844492" y="2321641"/>
            <a:chExt cx="1443078" cy="443607"/>
          </a:xfrm>
        </p:grpSpPr>
        <p:sp>
          <p:nvSpPr>
            <p:cNvPr id="49" name="AutoShape 11"/>
            <p:cNvSpPr>
              <a:spLocks/>
            </p:cNvSpPr>
            <p:nvPr/>
          </p:nvSpPr>
          <p:spPr bwMode="auto">
            <a:xfrm>
              <a:off x="3844492" y="2321641"/>
              <a:ext cx="1443078" cy="443607"/>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pPr>
                <a:defRPr/>
              </a:pPr>
              <a:endParaRPr lang="en-US" dirty="0">
                <a:latin typeface="Arial"/>
                <a:cs typeface="Arial"/>
              </a:endParaRPr>
            </a:p>
          </p:txBody>
        </p:sp>
        <p:sp>
          <p:nvSpPr>
            <p:cNvPr id="76" name="Rectangle 30"/>
            <p:cNvSpPr>
              <a:spLocks/>
            </p:cNvSpPr>
            <p:nvPr/>
          </p:nvSpPr>
          <p:spPr bwMode="auto">
            <a:xfrm>
              <a:off x="4242135" y="2431943"/>
              <a:ext cx="941544" cy="24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lIns="0" tIns="0" rIns="0" bIns="0" anchor="ctr"/>
            <a:lstStyle/>
            <a:p>
              <a:pPr algn="l"/>
              <a:r>
                <a:rPr lang="en-US" sz="1000" dirty="0" smtClean="0">
                  <a:solidFill>
                    <a:srgbClr val="FFFFFF"/>
                  </a:solidFill>
                  <a:ea typeface="ＭＳ Ｐゴシック" charset="0"/>
                  <a:sym typeface="Helvetica" charset="0"/>
                </a:rPr>
                <a:t>Identity Services</a:t>
              </a:r>
              <a:endParaRPr lang="en-US" sz="1000" dirty="0">
                <a:solidFill>
                  <a:srgbClr val="FFFFFF"/>
                </a:solidFill>
                <a:ea typeface="ＭＳ Ｐゴシック" charset="0"/>
                <a:sym typeface="Helvetica" charset="0"/>
              </a:endParaRPr>
            </a:p>
          </p:txBody>
        </p:sp>
        <p:pic>
          <p:nvPicPr>
            <p:cNvPr id="89" name="Picture 88" descr="person.gi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23607" y="2410113"/>
              <a:ext cx="234615" cy="284714"/>
            </a:xfrm>
            <a:prstGeom prst="rect">
              <a:avLst/>
            </a:prstGeom>
            <a:solidFill>
              <a:srgbClr val="FF4300"/>
            </a:solidFill>
            <a:ln w="12700" cap="flat">
              <a:noFill/>
              <a:prstDash val="solid"/>
              <a:miter lim="800000"/>
              <a:headEnd type="none" w="med" len="med"/>
              <a:tailEnd type="none" w="med" len="med"/>
            </a:ln>
            <a:effectLst/>
          </p:spPr>
        </p:pic>
      </p:grpSp>
      <p:grpSp>
        <p:nvGrpSpPr>
          <p:cNvPr id="14" name="Group 13"/>
          <p:cNvGrpSpPr/>
          <p:nvPr/>
        </p:nvGrpSpPr>
        <p:grpSpPr>
          <a:xfrm>
            <a:off x="3842680" y="4547754"/>
            <a:ext cx="1443080" cy="419477"/>
            <a:chOff x="3844490" y="4709122"/>
            <a:chExt cx="1443080" cy="419477"/>
          </a:xfrm>
        </p:grpSpPr>
        <p:sp>
          <p:nvSpPr>
            <p:cNvPr id="97" name="AutoShape 11"/>
            <p:cNvSpPr>
              <a:spLocks/>
            </p:cNvSpPr>
            <p:nvPr/>
          </p:nvSpPr>
          <p:spPr bwMode="auto">
            <a:xfrm>
              <a:off x="3844490" y="4709122"/>
              <a:ext cx="1443080" cy="419477"/>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chemeClr val="bg2">
                  <a:alpha val="29999"/>
                </a:schemeClr>
              </a:outerShdw>
            </a:effectLst>
          </p:spPr>
          <p:txBody>
            <a:bodyPr lIns="0" tIns="0" rIns="0" bIns="0"/>
            <a:lstStyle/>
            <a:p>
              <a:endParaRPr lang="en-US" dirty="0">
                <a:latin typeface="Arial"/>
                <a:cs typeface="Arial"/>
              </a:endParaRPr>
            </a:p>
          </p:txBody>
        </p:sp>
        <p:sp>
          <p:nvSpPr>
            <p:cNvPr id="93" name="Rectangle 30"/>
            <p:cNvSpPr>
              <a:spLocks/>
            </p:cNvSpPr>
            <p:nvPr/>
          </p:nvSpPr>
          <p:spPr bwMode="auto">
            <a:xfrm>
              <a:off x="4296706" y="4764997"/>
              <a:ext cx="901716" cy="227942"/>
            </a:xfrm>
            <a:prstGeom prst="rect">
              <a:avLst/>
            </a:prstGeom>
            <a:solidFill>
              <a:srgbClr val="FF4300"/>
            </a:solidFill>
            <a:ln w="12700" cap="flat">
              <a:noFill/>
              <a:prstDash val="solid"/>
              <a:miter lim="800000"/>
              <a:headEnd type="none" w="med" len="med"/>
              <a:tailEnd type="none" w="med" len="med"/>
            </a:ln>
            <a:effectLst/>
            <a:extLst>
              <a:ext uri="{91240B29-F687-4f45-9708-019B960494DF}">
                <a14:hiddenLine xmlns:a14="http://schemas.microsoft.com/office/drawing/2010/main" w="9525">
                  <a:solidFill>
                    <a:schemeClr val="tx1"/>
                  </a:solidFill>
                  <a:round/>
                  <a:headEnd/>
                  <a:tailEnd/>
                </a14:hiddenLine>
              </a:ext>
            </a:extLst>
          </p:spPr>
          <p:txBody>
            <a:bodyPr lIns="0" tIns="0" rIns="0" bIns="0"/>
            <a:lstStyle/>
            <a:p>
              <a:r>
                <a:rPr lang="en-US" sz="1000" dirty="0" smtClean="0">
                  <a:solidFill>
                    <a:srgbClr val="FFFFFF"/>
                  </a:solidFill>
                  <a:latin typeface="Arial"/>
                  <a:cs typeface="Arial"/>
                  <a:sym typeface="Helvetica" charset="0"/>
                </a:rPr>
                <a:t>Logging &amp; Auditing</a:t>
              </a:r>
              <a:endParaRPr lang="en-US" sz="1000" dirty="0">
                <a:solidFill>
                  <a:srgbClr val="FFFFFF"/>
                </a:solidFill>
                <a:latin typeface="Arial"/>
                <a:cs typeface="Arial"/>
                <a:sym typeface="Helvetica" charset="0"/>
              </a:endParaRPr>
            </a:p>
          </p:txBody>
        </p:sp>
        <p:pic>
          <p:nvPicPr>
            <p:cNvPr id="95" name="Picture 94" descr="monitor_LT.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5283" y="4722927"/>
              <a:ext cx="336808" cy="350337"/>
            </a:xfrm>
            <a:prstGeom prst="rect">
              <a:avLst/>
            </a:prstGeom>
            <a:solidFill>
              <a:srgbClr val="FF4300"/>
            </a:solidFill>
            <a:ln w="12700" cap="flat">
              <a:noFill/>
              <a:prstDash val="solid"/>
              <a:miter lim="800000"/>
              <a:headEnd type="none" w="med" len="med"/>
              <a:tailEnd type="none" w="med" len="med"/>
            </a:ln>
            <a:effectLst/>
          </p:spPr>
        </p:pic>
      </p:grpSp>
      <p:sp>
        <p:nvSpPr>
          <p:cNvPr id="91" name="Slide Number Placeholder 3"/>
          <p:cNvSpPr>
            <a:spLocks noGrp="1"/>
          </p:cNvSpPr>
          <p:nvPr>
            <p:ph type="sldNum" sz="quarter" idx="4294967295"/>
          </p:nvPr>
        </p:nvSpPr>
        <p:spPr>
          <a:xfrm>
            <a:off x="6770688" y="6492875"/>
            <a:ext cx="2133600" cy="365125"/>
          </a:xfrm>
          <a:prstGeom prst="rect">
            <a:avLst/>
          </a:prstGeom>
        </p:spPr>
        <p:txBody>
          <a:bodyPr anchor="ctr"/>
          <a:lstStyle/>
          <a:p>
            <a:pPr algn="r"/>
            <a:fld id="{72EC1214-2C7B-1846-91C7-D93747619575}" type="slidenum">
              <a:rPr lang="en-US" sz="1200" smtClean="0"/>
              <a:pPr algn="r"/>
              <a:t>5</a:t>
            </a:fld>
            <a:endParaRPr lang="en-US" sz="1200" dirty="0"/>
          </a:p>
        </p:txBody>
      </p:sp>
    </p:spTree>
    <p:extLst>
      <p:ext uri="{BB962C8B-B14F-4D97-AF65-F5344CB8AC3E}">
        <p14:creationId xmlns:p14="http://schemas.microsoft.com/office/powerpoint/2010/main" val="3951240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&lt;Distributed&gt; specifies whether the count is shared among all message processors (Distributed = true) or maintained separately for each message processor (Distributed = false)</a:t>
            </a:r>
          </a:p>
          <a:p>
            <a:pPr lvl="1">
              <a:lnSpc>
                <a:spcPct val="100000"/>
              </a:lnSpc>
            </a:pPr>
            <a:r>
              <a:rPr lang="en-US" dirty="0" smtClean="0">
                <a:solidFill>
                  <a:schemeClr val="tx1"/>
                </a:solidFill>
                <a:cs typeface="Century Gothic"/>
              </a:rPr>
              <a:t>Default is false, but should be set to true if the developer expects a particular number of allowed messages</a:t>
            </a:r>
          </a:p>
          <a:p>
            <a:pPr lvl="1">
              <a:lnSpc>
                <a:spcPct val="100000"/>
              </a:lnSpc>
            </a:pPr>
            <a:r>
              <a:rPr lang="en-US" dirty="0" smtClean="0">
                <a:solidFill>
                  <a:schemeClr val="tx1"/>
                </a:solidFill>
                <a:cs typeface="Century Gothic"/>
              </a:rPr>
              <a:t>Unpredictable count if set to false, since traffic for a specific developer won't generally be distributed evenly among the message processors</a:t>
            </a:r>
          </a:p>
          <a:p>
            <a:pPr>
              <a:lnSpc>
                <a:spcPct val="100000"/>
              </a:lnSpc>
            </a:pPr>
            <a:r>
              <a:rPr lang="en-US" dirty="0" smtClean="0">
                <a:solidFill>
                  <a:schemeClr val="tx1"/>
                </a:solidFill>
                <a:cs typeface="Century Gothic"/>
              </a:rPr>
              <a:t>Distributed quotas can’t have per-second &lt;TimeUnit&gt;</a:t>
            </a:r>
          </a:p>
          <a:p>
            <a:pPr lvl="1">
              <a:lnSpc>
                <a:spcPct val="70000"/>
              </a:lnSpc>
            </a:pPr>
            <a:r>
              <a:rPr lang="en-US" dirty="0" smtClean="0">
                <a:solidFill>
                  <a:schemeClr val="tx1"/>
                </a:solidFill>
                <a:cs typeface="Century Gothic"/>
              </a:rPr>
              <a:t>per-minute is the lowest for distributed quotas</a:t>
            </a:r>
          </a:p>
          <a:p>
            <a:pPr>
              <a:lnSpc>
                <a:spcPct val="100000"/>
              </a:lnSpc>
            </a:pPr>
            <a:r>
              <a:rPr lang="en-US" dirty="0" smtClean="0">
                <a:solidFill>
                  <a:schemeClr val="tx1"/>
                </a:solidFill>
                <a:cs typeface="Century Gothic"/>
              </a:rPr>
              <a:t>&lt;Synchronous&gt; specifies whether the distributed quota counter is updated synchronously</a:t>
            </a:r>
          </a:p>
          <a:p>
            <a:pPr lvl="1">
              <a:lnSpc>
                <a:spcPct val="100000"/>
              </a:lnSpc>
            </a:pPr>
            <a:r>
              <a:rPr lang="en-US" dirty="0" smtClean="0">
                <a:solidFill>
                  <a:schemeClr val="tx1"/>
                </a:solidFill>
                <a:cs typeface="Century Gothic"/>
              </a:rPr>
              <a:t>Setting &lt;Synchronous&gt; to true gives a more up-to-date count, and should be used if it is essential to not allow calls over the quota</a:t>
            </a:r>
          </a:p>
          <a:p>
            <a:pPr lvl="1">
              <a:lnSpc>
                <a:spcPct val="100000"/>
              </a:lnSpc>
            </a:pPr>
            <a:r>
              <a:rPr lang="en-US" dirty="0" smtClean="0">
                <a:solidFill>
                  <a:schemeClr val="tx1"/>
                </a:solidFill>
                <a:cs typeface="Century Gothic"/>
              </a:rPr>
              <a:t>Setting &lt;Synchronous&gt; to false (the default) provides better performance, but it is possible some API calls exceeding the quota could go through</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50</a:t>
            </a:fld>
            <a:endParaRPr lang="en-US" dirty="0"/>
          </a:p>
        </p:txBody>
      </p:sp>
      <p:sp>
        <p:nvSpPr>
          <p:cNvPr id="4" name="Title 3"/>
          <p:cNvSpPr>
            <a:spLocks noGrp="1"/>
          </p:cNvSpPr>
          <p:nvPr>
            <p:ph type="title"/>
          </p:nvPr>
        </p:nvSpPr>
        <p:spPr/>
        <p:txBody>
          <a:bodyPr/>
          <a:lstStyle/>
          <a:p>
            <a:r>
              <a:rPr lang="en-US" dirty="0" smtClean="0"/>
              <a:t>Distributed Quotas</a:t>
            </a:r>
            <a:endParaRPr lang="en-US" dirty="0"/>
          </a:p>
        </p:txBody>
      </p:sp>
    </p:spTree>
    <p:extLst>
      <p:ext uri="{BB962C8B-B14F-4D97-AF65-F5344CB8AC3E}">
        <p14:creationId xmlns:p14="http://schemas.microsoft.com/office/powerpoint/2010/main" val="187413450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&lt;AsynchronousConfiguration&gt; specifies how an asynchronous distributed quota is updated</a:t>
            </a:r>
          </a:p>
          <a:p>
            <a:pPr lvl="1">
              <a:lnSpc>
                <a:spcPct val="100000"/>
              </a:lnSpc>
            </a:pPr>
            <a:r>
              <a:rPr lang="en-US" b="1" dirty="0" smtClean="0">
                <a:solidFill>
                  <a:schemeClr val="tx1"/>
                </a:solidFill>
                <a:cs typeface="Century Gothic"/>
              </a:rPr>
              <a:t>&lt;SyncIntervalInSeconds&gt; </a:t>
            </a:r>
            <a:r>
              <a:rPr lang="en-US" dirty="0" smtClean="0">
                <a:solidFill>
                  <a:schemeClr val="tx1"/>
                </a:solidFill>
                <a:cs typeface="Century Gothic"/>
              </a:rPr>
              <a:t>indicates that the distributed counter should be updated every n seconds</a:t>
            </a:r>
          </a:p>
          <a:p>
            <a:pPr lvl="1">
              <a:lnSpc>
                <a:spcPct val="100000"/>
              </a:lnSpc>
            </a:pPr>
            <a:r>
              <a:rPr lang="en-US" b="1" dirty="0" smtClean="0">
                <a:solidFill>
                  <a:schemeClr val="tx1"/>
                </a:solidFill>
                <a:cs typeface="Century Gothic"/>
              </a:rPr>
              <a:t>&lt;SyncMessageCount&gt; </a:t>
            </a:r>
            <a:r>
              <a:rPr lang="en-US" dirty="0" smtClean="0">
                <a:solidFill>
                  <a:schemeClr val="tx1"/>
                </a:solidFill>
                <a:cs typeface="Century Gothic"/>
              </a:rPr>
              <a:t>indicates that the distributed counter should be updated after every nth message received</a:t>
            </a:r>
          </a:p>
          <a:p>
            <a:pPr lvl="1">
              <a:lnSpc>
                <a:spcPct val="100000"/>
              </a:lnSpc>
            </a:pPr>
            <a:r>
              <a:rPr lang="en-US" dirty="0" smtClean="0">
                <a:solidFill>
                  <a:schemeClr val="tx1"/>
                </a:solidFill>
                <a:cs typeface="Century Gothic"/>
              </a:rPr>
              <a:t>The two settings are mutually exclusive</a:t>
            </a:r>
          </a:p>
          <a:p>
            <a:pPr lvl="1">
              <a:lnSpc>
                <a:spcPct val="100000"/>
              </a:lnSpc>
            </a:pPr>
            <a:r>
              <a:rPr lang="en-US" dirty="0" smtClean="0">
                <a:solidFill>
                  <a:schemeClr val="tx1"/>
                </a:solidFill>
                <a:cs typeface="Century Gothic"/>
              </a:rPr>
              <a:t>If no </a:t>
            </a:r>
            <a:r>
              <a:rPr lang="en-US" b="1" dirty="0" smtClean="0">
                <a:solidFill>
                  <a:schemeClr val="tx1"/>
                </a:solidFill>
                <a:cs typeface="Century Gothic"/>
              </a:rPr>
              <a:t>&lt;AsynchronousConfiguration&gt; </a:t>
            </a:r>
            <a:r>
              <a:rPr lang="en-US" dirty="0" smtClean="0">
                <a:solidFill>
                  <a:schemeClr val="tx1"/>
                </a:solidFill>
                <a:cs typeface="Century Gothic"/>
              </a:rPr>
              <a:t>setting is provided for an asynchronous distributed quota, the default is to update the distributed counter every 10 seconds</a:t>
            </a:r>
          </a:p>
          <a:p>
            <a:pPr>
              <a:lnSpc>
                <a:spcPct val="100000"/>
              </a:lnSpc>
            </a:pPr>
            <a:r>
              <a:rPr lang="en-US" dirty="0" smtClean="0">
                <a:solidFill>
                  <a:schemeClr val="tx1"/>
                </a:solidFill>
                <a:cs typeface="Century Gothic"/>
              </a:rPr>
              <a:t>If </a:t>
            </a:r>
            <a:r>
              <a:rPr lang="en-US" b="1" dirty="0" smtClean="0">
                <a:solidFill>
                  <a:schemeClr val="tx1"/>
                </a:solidFill>
                <a:cs typeface="Century Gothic"/>
              </a:rPr>
              <a:t>&lt;PreciseAtSecondsLevel&gt;</a:t>
            </a:r>
            <a:r>
              <a:rPr lang="en-US" dirty="0" smtClean="0">
                <a:solidFill>
                  <a:schemeClr val="tx1"/>
                </a:solidFill>
                <a:cs typeface="Century Gothic"/>
              </a:rPr>
              <a:t> is set to true, the quota will be enforced with an accuracy of a second, even if the &lt;TimeUnit&gt; is set at a unit longer than a second</a:t>
            </a:r>
          </a:p>
          <a:p>
            <a:pPr lvl="1">
              <a:lnSpc>
                <a:spcPct val="100000"/>
              </a:lnSpc>
            </a:pPr>
            <a:r>
              <a:rPr lang="en-US" dirty="0" smtClean="0">
                <a:solidFill>
                  <a:schemeClr val="tx1"/>
                </a:solidFill>
                <a:cs typeface="Century Gothic"/>
              </a:rPr>
              <a:t>If set to false (the default), the quota will be accurate to a minute for all &lt;TimeUnit&gt; settings greater than a second</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51</a:t>
            </a:fld>
            <a:endParaRPr lang="en-US" dirty="0"/>
          </a:p>
        </p:txBody>
      </p:sp>
      <p:sp>
        <p:nvSpPr>
          <p:cNvPr id="4" name="Title 3"/>
          <p:cNvSpPr>
            <a:spLocks noGrp="1"/>
          </p:cNvSpPr>
          <p:nvPr>
            <p:ph type="title"/>
          </p:nvPr>
        </p:nvSpPr>
        <p:spPr/>
        <p:txBody>
          <a:bodyPr/>
          <a:lstStyle/>
          <a:p>
            <a:r>
              <a:rPr lang="en-US" dirty="0" smtClean="0"/>
              <a:t>Asynchronous Distributed Quotas</a:t>
            </a:r>
            <a:endParaRPr lang="en-US" dirty="0"/>
          </a:p>
        </p:txBody>
      </p:sp>
    </p:spTree>
    <p:extLst>
      <p:ext uri="{BB962C8B-B14F-4D97-AF65-F5344CB8AC3E}">
        <p14:creationId xmlns:p14="http://schemas.microsoft.com/office/powerpoint/2010/main" val="145126747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Flow variables are created after a Quota policy executes</a:t>
            </a:r>
          </a:p>
          <a:p>
            <a:pPr lvl="1">
              <a:lnSpc>
                <a:spcPct val="100000"/>
              </a:lnSpc>
            </a:pPr>
            <a:r>
              <a:rPr lang="en-US" dirty="0" smtClean="0">
                <a:solidFill>
                  <a:schemeClr val="tx1"/>
                </a:solidFill>
                <a:cs typeface="Century Gothic"/>
              </a:rPr>
              <a:t>Variables are prefixed with "ratelimit.{policy_name}."</a:t>
            </a:r>
          </a:p>
          <a:p>
            <a:pPr lvl="1">
              <a:lnSpc>
                <a:spcPct val="100000"/>
              </a:lnSpc>
            </a:pPr>
            <a:r>
              <a:rPr lang="en-US" dirty="0" smtClean="0">
                <a:solidFill>
                  <a:schemeClr val="tx1"/>
                </a:solidFill>
                <a:cs typeface="Century Gothic"/>
              </a:rPr>
              <a:t>Examples are:</a:t>
            </a:r>
          </a:p>
          <a:p>
            <a:pPr marL="548640" lvl="1" indent="0">
              <a:lnSpc>
                <a:spcPct val="100000"/>
              </a:lnSpc>
              <a:buNone/>
            </a:pPr>
            <a:r>
              <a:rPr lang="en-US" dirty="0">
                <a:solidFill>
                  <a:schemeClr val="tx1"/>
                </a:solidFill>
                <a:cs typeface="Century Gothic"/>
              </a:rPr>
              <a:t>	ratelimit.{policy_name}.available.count (available quota count)</a:t>
            </a:r>
          </a:p>
          <a:p>
            <a:pPr marL="548640" lvl="1" indent="0">
              <a:lnSpc>
                <a:spcPct val="100000"/>
              </a:lnSpc>
              <a:buNone/>
            </a:pPr>
            <a:r>
              <a:rPr lang="en-US" dirty="0">
                <a:solidFill>
                  <a:schemeClr val="tx1"/>
                </a:solidFill>
                <a:cs typeface="Century Gothic"/>
              </a:rPr>
              <a:t>	</a:t>
            </a:r>
            <a:r>
              <a:rPr lang="en-US" dirty="0" smtClean="0">
                <a:solidFill>
                  <a:schemeClr val="tx1"/>
                </a:solidFill>
                <a:cs typeface="Century Gothic"/>
              </a:rPr>
              <a:t>ratelimit.{policy_name}.used.count (used quota count)</a:t>
            </a:r>
          </a:p>
          <a:p>
            <a:pPr marL="548640" lvl="1" indent="0">
              <a:lnSpc>
                <a:spcPct val="100000"/>
              </a:lnSpc>
              <a:buNone/>
            </a:pPr>
            <a:r>
              <a:rPr lang="en-US" dirty="0">
                <a:solidFill>
                  <a:schemeClr val="tx1"/>
                </a:solidFill>
                <a:cs typeface="Century Gothic"/>
              </a:rPr>
              <a:t>	ratelimit.{policy_name}.expiry.time (time in ms when quota resets)</a:t>
            </a:r>
          </a:p>
          <a:p>
            <a:pPr marL="548640" lvl="1" indent="0">
              <a:lnSpc>
                <a:spcPct val="100000"/>
              </a:lnSpc>
              <a:buNone/>
            </a:pPr>
            <a:r>
              <a:rPr lang="en-US" dirty="0">
                <a:solidFill>
                  <a:schemeClr val="tx1"/>
                </a:solidFill>
                <a:cs typeface="Century Gothic"/>
              </a:rPr>
              <a:t>	ratelimit.{policy_name}</a:t>
            </a:r>
            <a:r>
              <a:rPr lang="en-US" dirty="0" smtClean="0">
                <a:solidFill>
                  <a:schemeClr val="tx1"/>
                </a:solidFill>
                <a:cs typeface="Century Gothic"/>
              </a:rPr>
              <a:t>.identifier (identifier for the policy)</a:t>
            </a:r>
            <a:endParaRPr lang="en-US" dirty="0">
              <a:solidFill>
                <a:schemeClr val="tx1"/>
              </a:solidFill>
              <a:cs typeface="Century Gothic"/>
            </a:endParaRPr>
          </a:p>
          <a:p>
            <a:pPr marL="548640" lvl="1" indent="0">
              <a:lnSpc>
                <a:spcPct val="100000"/>
              </a:lnSpc>
              <a:buNone/>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52</a:t>
            </a:fld>
            <a:endParaRPr lang="en-US" dirty="0"/>
          </a:p>
        </p:txBody>
      </p:sp>
      <p:sp>
        <p:nvSpPr>
          <p:cNvPr id="4" name="Title 3"/>
          <p:cNvSpPr>
            <a:spLocks noGrp="1"/>
          </p:cNvSpPr>
          <p:nvPr>
            <p:ph type="title"/>
          </p:nvPr>
        </p:nvSpPr>
        <p:spPr/>
        <p:txBody>
          <a:bodyPr/>
          <a:lstStyle/>
          <a:p>
            <a:r>
              <a:rPr lang="en-US" dirty="0" smtClean="0"/>
              <a:t>Quota Flow Variables</a:t>
            </a:r>
            <a:endParaRPr lang="en-US" dirty="0"/>
          </a:p>
        </p:txBody>
      </p:sp>
      <p:pic>
        <p:nvPicPr>
          <p:cNvPr id="3" name="Picture 2"/>
          <p:cNvPicPr>
            <a:picLocks noChangeAspect="1"/>
          </p:cNvPicPr>
          <p:nvPr/>
        </p:nvPicPr>
        <p:blipFill>
          <a:blip r:embed="rId3"/>
          <a:stretch>
            <a:fillRect/>
          </a:stretch>
        </p:blipFill>
        <p:spPr>
          <a:xfrm>
            <a:off x="228600" y="4080765"/>
            <a:ext cx="8521700" cy="2082800"/>
          </a:xfrm>
          <a:prstGeom prst="rect">
            <a:avLst/>
          </a:prstGeom>
        </p:spPr>
      </p:pic>
    </p:spTree>
    <p:extLst>
      <p:ext uri="{BB962C8B-B14F-4D97-AF65-F5344CB8AC3E}">
        <p14:creationId xmlns:p14="http://schemas.microsoft.com/office/powerpoint/2010/main" val="99752529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42772" y="1093684"/>
            <a:ext cx="4761515" cy="2457065"/>
          </a:xfrm>
        </p:spPr>
        <p:txBody>
          <a:bodyPr>
            <a:normAutofit/>
          </a:bodyPr>
          <a:lstStyle/>
          <a:p>
            <a:r>
              <a:rPr lang="en-US" dirty="0" smtClean="0"/>
              <a:t>API Product quota values can be referenced in Quota policies</a:t>
            </a:r>
            <a:endParaRPr lang="en-US" dirty="0"/>
          </a:p>
          <a:p>
            <a:r>
              <a:rPr lang="en-US" dirty="0" smtClean="0"/>
              <a:t>In this case it’s important to ensure that only one API Product matches a given request</a:t>
            </a:r>
            <a:endParaRPr lang="en-US" dirty="0"/>
          </a:p>
        </p:txBody>
      </p:sp>
      <p:sp>
        <p:nvSpPr>
          <p:cNvPr id="3" name="Title 2"/>
          <p:cNvSpPr>
            <a:spLocks noGrp="1"/>
          </p:cNvSpPr>
          <p:nvPr>
            <p:ph type="title"/>
          </p:nvPr>
        </p:nvSpPr>
        <p:spPr>
          <a:xfrm>
            <a:off x="228600" y="444760"/>
            <a:ext cx="6756400" cy="460628"/>
          </a:xfrm>
        </p:spPr>
        <p:txBody>
          <a:bodyPr>
            <a:normAutofit fontScale="90000"/>
          </a:bodyPr>
          <a:lstStyle/>
          <a:p>
            <a:r>
              <a:rPr lang="en-US" dirty="0"/>
              <a:t>Quota </a:t>
            </a:r>
            <a:r>
              <a:rPr lang="en-US" dirty="0" smtClean="0"/>
              <a:t>and API </a:t>
            </a:r>
            <a:r>
              <a:rPr lang="en-US" dirty="0"/>
              <a:t>products</a:t>
            </a:r>
            <a:br>
              <a:rPr lang="en-US" dirty="0"/>
            </a:br>
            <a:endParaRPr lang="en-US" dirty="0"/>
          </a:p>
        </p:txBody>
      </p:sp>
      <p:pic>
        <p:nvPicPr>
          <p:cNvPr id="4" name="Picture 3"/>
          <p:cNvPicPr>
            <a:picLocks noChangeAspect="1"/>
          </p:cNvPicPr>
          <p:nvPr/>
        </p:nvPicPr>
        <p:blipFill>
          <a:blip r:embed="rId2"/>
          <a:stretch>
            <a:fillRect/>
          </a:stretch>
        </p:blipFill>
        <p:spPr>
          <a:xfrm>
            <a:off x="541232" y="1093684"/>
            <a:ext cx="3429880" cy="2536179"/>
          </a:xfrm>
          <a:prstGeom prst="rect">
            <a:avLst/>
          </a:prstGeom>
        </p:spPr>
      </p:pic>
      <p:sp>
        <p:nvSpPr>
          <p:cNvPr id="5" name="Text Placeholder 1"/>
          <p:cNvSpPr txBox="1">
            <a:spLocks/>
          </p:cNvSpPr>
          <p:nvPr/>
        </p:nvSpPr>
        <p:spPr>
          <a:xfrm>
            <a:off x="1449324" y="3679179"/>
            <a:ext cx="6651277" cy="2855185"/>
          </a:xfrm>
          <a:prstGeom prst="rect">
            <a:avLst/>
          </a:prstGeom>
          <a:noFill/>
          <a:ln w="31750">
            <a:solidFill>
              <a:schemeClr val="tx2"/>
            </a:solidFill>
          </a:ln>
        </p:spPr>
        <p:txBody>
          <a:bodyPr vert="horz" lIns="91425" tIns="91425" rIns="91425" bIns="91425" rtlCol="0" anchor="t" anchorCtr="0">
            <a:normAutofit/>
          </a:bodyPr>
          <a:lstStyle>
            <a:lvl1pPr marL="548640" indent="-281940" algn="l" defTabSz="457200" rtl="0" eaLnBrk="1" latinLnBrk="0" hangingPunct="1">
              <a:lnSpc>
                <a:spcPct val="110000"/>
              </a:lnSpc>
              <a:spcBef>
                <a:spcPts val="800"/>
              </a:spcBef>
              <a:spcAft>
                <a:spcPts val="0"/>
              </a:spcAft>
              <a:buClr>
                <a:schemeClr val="tx2"/>
              </a:buClr>
              <a:buFont typeface="Arial"/>
              <a:buChar char="•"/>
              <a:defRPr sz="2000" b="0" i="0" kern="1200" baseline="0">
                <a:solidFill>
                  <a:schemeClr val="accent3"/>
                </a:solidFill>
                <a:latin typeface="Arial"/>
                <a:ea typeface="Arial"/>
                <a:cs typeface="Arial"/>
                <a:sym typeface="Arial"/>
              </a:defRPr>
            </a:lvl1pPr>
            <a:lvl2pPr marL="822960" indent="-276860" algn="l" defTabSz="457200" rtl="0" eaLnBrk="1" latinLnBrk="0" hangingPunct="1">
              <a:lnSpc>
                <a:spcPct val="122222"/>
              </a:lnSpc>
              <a:spcBef>
                <a:spcPts val="800"/>
              </a:spcBef>
              <a:spcAft>
                <a:spcPts val="0"/>
              </a:spcAft>
              <a:buClr>
                <a:schemeClr val="tx2"/>
              </a:buClr>
              <a:buFont typeface="Arial"/>
              <a:buChar char="–"/>
              <a:defRPr sz="1800" b="0" i="0" kern="1200">
                <a:solidFill>
                  <a:schemeClr val="accent3"/>
                </a:solidFill>
                <a:latin typeface="Arial"/>
                <a:ea typeface="Arial"/>
                <a:cs typeface="Arial"/>
                <a:sym typeface="Arial"/>
              </a:defRPr>
            </a:lvl2pPr>
            <a:lvl3pPr marL="1097280" indent="-284480" algn="l" defTabSz="457200" rtl="0" eaLnBrk="1" latinLnBrk="0" hangingPunct="1">
              <a:lnSpc>
                <a:spcPct val="137500"/>
              </a:lnSpc>
              <a:spcBef>
                <a:spcPts val="600"/>
              </a:spcBef>
              <a:spcAft>
                <a:spcPts val="0"/>
              </a:spcAft>
              <a:buClr>
                <a:schemeClr val="tx2"/>
              </a:buClr>
              <a:buFont typeface="Arial"/>
              <a:buChar char="•"/>
              <a:defRPr sz="1600" b="0" i="0" kern="1200">
                <a:solidFill>
                  <a:schemeClr val="accent3"/>
                </a:solidFill>
                <a:latin typeface="Arial"/>
                <a:ea typeface="Arial"/>
                <a:cs typeface="Arial"/>
                <a:sym typeface="Arial"/>
              </a:defRPr>
            </a:lvl3pPr>
            <a:lvl4pPr marL="1371600" indent="-279400" algn="l" defTabSz="457200" rtl="0" eaLnBrk="1" latinLnBrk="0" hangingPunct="1">
              <a:lnSpc>
                <a:spcPct val="137500"/>
              </a:lnSpc>
              <a:spcBef>
                <a:spcPts val="600"/>
              </a:spcBef>
              <a:spcAft>
                <a:spcPts val="0"/>
              </a:spcAft>
              <a:buClr>
                <a:schemeClr val="tx2"/>
              </a:buClr>
              <a:buFont typeface="Arial"/>
              <a:buChar char="–"/>
              <a:defRPr sz="1600" b="0" i="0" kern="1200">
                <a:solidFill>
                  <a:schemeClr val="accent3"/>
                </a:solidFill>
                <a:latin typeface="Arial"/>
                <a:ea typeface="Arial"/>
                <a:cs typeface="Arial"/>
                <a:sym typeface="Arial"/>
              </a:defRPr>
            </a:lvl4pPr>
            <a:lvl5pPr marL="1645920" indent="-213995" algn="l" defTabSz="457200" rtl="0" eaLnBrk="1" latinLnBrk="0" hangingPunct="1">
              <a:lnSpc>
                <a:spcPct val="137500"/>
              </a:lnSpc>
              <a:spcBef>
                <a:spcPts val="600"/>
              </a:spcBef>
              <a:spcAft>
                <a:spcPts val="0"/>
              </a:spcAft>
              <a:buClr>
                <a:schemeClr val="dk2"/>
              </a:buClr>
              <a:buFont typeface="Arial"/>
              <a:buChar char="•"/>
              <a:defRPr sz="1600" b="0" i="0" kern="1200">
                <a:solidFill>
                  <a:schemeClr val="accent3"/>
                </a:solidFill>
                <a:latin typeface="Arial"/>
                <a:ea typeface="Arial"/>
                <a:cs typeface="Arial"/>
                <a:sym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66700" indent="0">
              <a:buFont typeface="Arial"/>
              <a:buNone/>
            </a:pPr>
            <a:r>
              <a:rPr lang="en-US" sz="1000" dirty="0" smtClean="0">
                <a:solidFill>
                  <a:schemeClr val="accent4"/>
                </a:solidFill>
                <a:latin typeface="Century Gothic"/>
                <a:cs typeface="Century Gothic"/>
              </a:rPr>
              <a:t>&lt;?xml version="1.0" encoding="UTF-8" standalone="yes"?&gt;</a:t>
            </a:r>
          </a:p>
          <a:p>
            <a:pPr marL="266700" indent="0">
              <a:buFont typeface="Arial"/>
              <a:buNone/>
            </a:pPr>
            <a:r>
              <a:rPr lang="en-US" sz="1000" dirty="0" smtClean="0">
                <a:solidFill>
                  <a:schemeClr val="accent4"/>
                </a:solidFill>
                <a:latin typeface="Century Gothic"/>
                <a:cs typeface="Century Gothic"/>
              </a:rPr>
              <a:t>&lt;Quota async="false" continueOnError="false" enabled="true" name="quota_rate_limit"&gt;</a:t>
            </a:r>
          </a:p>
          <a:p>
            <a:pPr marL="266700" indent="0">
              <a:buFont typeface="Arial"/>
              <a:buNone/>
            </a:pPr>
            <a:r>
              <a:rPr lang="en-US" sz="1000" dirty="0" smtClean="0">
                <a:solidFill>
                  <a:schemeClr val="accent4"/>
                </a:solidFill>
                <a:latin typeface="Century Gothic"/>
                <a:cs typeface="Century Gothic"/>
              </a:rPr>
              <a:t>    &lt;DisplayName&gt;Quota Rate Limit&lt;/DisplayName&gt;</a:t>
            </a:r>
          </a:p>
          <a:p>
            <a:pPr marL="266700" indent="0">
              <a:buFont typeface="Arial"/>
              <a:buNone/>
            </a:pPr>
            <a:r>
              <a:rPr lang="en-US" sz="1000" dirty="0" smtClean="0">
                <a:solidFill>
                  <a:schemeClr val="accent4"/>
                </a:solidFill>
                <a:latin typeface="Century Gothic"/>
                <a:cs typeface="Century Gothic"/>
              </a:rPr>
              <a:t>  	&lt;Allow countRef="</a:t>
            </a:r>
            <a:r>
              <a:rPr lang="en-US" sz="1000" b="1" dirty="0" smtClean="0">
                <a:solidFill>
                  <a:schemeClr val="accent4"/>
                </a:solidFill>
                <a:latin typeface="Century Gothic"/>
                <a:cs typeface="Century Gothic"/>
              </a:rPr>
              <a:t>verifyapikey.verify_apikey_clientid.apiproduct.developer.quota.limit</a:t>
            </a:r>
            <a:r>
              <a:rPr lang="en-US" sz="1000" dirty="0" smtClean="0">
                <a:solidFill>
                  <a:schemeClr val="accent4"/>
                </a:solidFill>
                <a:latin typeface="Century Gothic"/>
                <a:cs typeface="Century Gothic"/>
              </a:rPr>
              <a:t>"/&gt;</a:t>
            </a:r>
          </a:p>
          <a:p>
            <a:pPr marL="266700" indent="0">
              <a:buFont typeface="Arial"/>
              <a:buNone/>
            </a:pPr>
            <a:r>
              <a:rPr lang="en-US" sz="1000" dirty="0" smtClean="0">
                <a:solidFill>
                  <a:schemeClr val="accent4"/>
                </a:solidFill>
                <a:latin typeface="Century Gothic"/>
                <a:cs typeface="Century Gothic"/>
              </a:rPr>
              <a:t>    &lt;Interval ref="</a:t>
            </a:r>
            <a:r>
              <a:rPr lang="en-US" sz="1000" b="1" dirty="0" smtClean="0">
                <a:solidFill>
                  <a:schemeClr val="accent4"/>
                </a:solidFill>
                <a:latin typeface="Century Gothic"/>
                <a:cs typeface="Century Gothic"/>
              </a:rPr>
              <a:t>verifyapikey.verify_apikey_clientid.apiproduct.developer.quota.interval</a:t>
            </a:r>
            <a:r>
              <a:rPr lang="en-US" sz="1000" dirty="0" smtClean="0">
                <a:solidFill>
                  <a:schemeClr val="accent4"/>
                </a:solidFill>
                <a:latin typeface="Century Gothic"/>
                <a:cs typeface="Century Gothic"/>
              </a:rPr>
              <a:t>"/&gt;</a:t>
            </a:r>
          </a:p>
          <a:p>
            <a:pPr marL="266700" indent="0">
              <a:buFont typeface="Arial"/>
              <a:buNone/>
            </a:pPr>
            <a:r>
              <a:rPr lang="en-US" sz="1000" dirty="0" smtClean="0">
                <a:solidFill>
                  <a:schemeClr val="accent4"/>
                </a:solidFill>
                <a:latin typeface="Century Gothic"/>
                <a:cs typeface="Century Gothic"/>
              </a:rPr>
              <a:t>    &lt;Distributed&gt;true&lt;/Distributed&gt;</a:t>
            </a:r>
          </a:p>
          <a:p>
            <a:pPr marL="266700" indent="0">
              <a:buFont typeface="Arial"/>
              <a:buNone/>
            </a:pPr>
            <a:r>
              <a:rPr lang="en-US" sz="1000" dirty="0" smtClean="0">
                <a:solidFill>
                  <a:schemeClr val="accent4"/>
                </a:solidFill>
                <a:latin typeface="Century Gothic"/>
                <a:cs typeface="Century Gothic"/>
              </a:rPr>
              <a:t>    &lt;Synchronous&gt;false&lt;/Synchronous&gt;</a:t>
            </a:r>
          </a:p>
          <a:p>
            <a:pPr marL="266700" indent="0">
              <a:buFont typeface="Arial"/>
              <a:buNone/>
            </a:pPr>
            <a:r>
              <a:rPr lang="en-US" sz="1000" dirty="0" smtClean="0">
                <a:solidFill>
                  <a:schemeClr val="accent4"/>
                </a:solidFill>
                <a:latin typeface="Century Gothic"/>
                <a:cs typeface="Century Gothic"/>
              </a:rPr>
              <a:t>    &lt;TimeUnit ref="</a:t>
            </a:r>
            <a:r>
              <a:rPr lang="en-US" sz="1000" b="1" dirty="0" smtClean="0">
                <a:solidFill>
                  <a:schemeClr val="accent4"/>
                </a:solidFill>
                <a:latin typeface="Century Gothic"/>
                <a:cs typeface="Century Gothic"/>
              </a:rPr>
              <a:t>verifyapikey.verify_apikey_clientid.apiproduct.developer.quota.timeunit</a:t>
            </a:r>
            <a:r>
              <a:rPr lang="en-US" sz="1000" dirty="0" smtClean="0">
                <a:solidFill>
                  <a:schemeClr val="accent4"/>
                </a:solidFill>
                <a:latin typeface="Century Gothic"/>
                <a:cs typeface="Century Gothic"/>
              </a:rPr>
              <a:t>"/&gt;</a:t>
            </a:r>
          </a:p>
          <a:p>
            <a:pPr marL="266700" indent="0">
              <a:buFont typeface="Arial"/>
              <a:buNone/>
            </a:pPr>
            <a:r>
              <a:rPr lang="en-US" sz="1000" dirty="0" smtClean="0">
                <a:solidFill>
                  <a:schemeClr val="accent4"/>
                </a:solidFill>
                <a:latin typeface="Century Gothic"/>
                <a:cs typeface="Century Gothic"/>
              </a:rPr>
              <a:t>    &lt;Identifier ref="local_clientid"/&gt;</a:t>
            </a:r>
          </a:p>
          <a:p>
            <a:pPr marL="266700" indent="0">
              <a:buFont typeface="Arial"/>
              <a:buNone/>
            </a:pPr>
            <a:r>
              <a:rPr lang="en-US" sz="1000" dirty="0" smtClean="0">
                <a:solidFill>
                  <a:schemeClr val="accent4"/>
                </a:solidFill>
                <a:latin typeface="Century Gothic"/>
                <a:cs typeface="Century Gothic"/>
              </a:rPr>
              <a:t>&lt;/Quota&gt;</a:t>
            </a:r>
          </a:p>
        </p:txBody>
      </p:sp>
      <p:sp>
        <p:nvSpPr>
          <p:cNvPr id="6" name="Slide Number Placeholder 3"/>
          <p:cNvSpPr>
            <a:spLocks noGrp="1"/>
          </p:cNvSpPr>
          <p:nvPr>
            <p:ph type="sldNum" sz="quarter" idx="4294967295"/>
          </p:nvPr>
        </p:nvSpPr>
        <p:spPr>
          <a:xfrm>
            <a:off x="6770688" y="6492875"/>
            <a:ext cx="2133600" cy="365125"/>
          </a:xfrm>
          <a:prstGeom prst="rect">
            <a:avLst/>
          </a:prstGeom>
        </p:spPr>
        <p:txBody>
          <a:bodyPr anchor="ctr"/>
          <a:lstStyle/>
          <a:p>
            <a:pPr algn="r"/>
            <a:fld id="{72EC1214-2C7B-1846-91C7-D93747619575}" type="slidenum">
              <a:rPr lang="en-US" sz="1200" smtClean="0"/>
              <a:pPr algn="r"/>
              <a:t>53</a:t>
            </a:fld>
            <a:endParaRPr lang="en-US" sz="1200" dirty="0"/>
          </a:p>
        </p:txBody>
      </p:sp>
    </p:spTree>
    <p:extLst>
      <p:ext uri="{BB962C8B-B14F-4D97-AF65-F5344CB8AC3E}">
        <p14:creationId xmlns:p14="http://schemas.microsoft.com/office/powerpoint/2010/main" val="292013974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Quotas often use the </a:t>
            </a:r>
            <a:r>
              <a:rPr lang="en-US" dirty="0" err="1" smtClean="0"/>
              <a:t>client_id</a:t>
            </a:r>
            <a:r>
              <a:rPr lang="en-US" dirty="0" smtClean="0"/>
              <a:t> as the identifier to count traffic against an app</a:t>
            </a:r>
          </a:p>
          <a:p>
            <a:pPr lvl="1"/>
            <a:r>
              <a:rPr lang="en-US" dirty="0" smtClean="0"/>
              <a:t>Can use other identifiers as well</a:t>
            </a:r>
          </a:p>
          <a:p>
            <a:r>
              <a:rPr lang="en-US" dirty="0" smtClean="0"/>
              <a:t>Use the email address or username as an identifier</a:t>
            </a:r>
          </a:p>
          <a:p>
            <a:r>
              <a:rPr lang="en-US" dirty="0" smtClean="0"/>
              <a:t>Place the quota in your OAuth login flow</a:t>
            </a:r>
          </a:p>
          <a:p>
            <a:r>
              <a:rPr lang="en-US" dirty="0" smtClean="0"/>
              <a:t>Can use a fairly low limit (example: 5 per minute) to protect against brute force login attacks</a:t>
            </a:r>
            <a:endParaRPr lang="en-US" dirty="0"/>
          </a:p>
        </p:txBody>
      </p:sp>
      <p:sp>
        <p:nvSpPr>
          <p:cNvPr id="3" name="Title 2"/>
          <p:cNvSpPr>
            <a:spLocks noGrp="1"/>
          </p:cNvSpPr>
          <p:nvPr>
            <p:ph type="title"/>
          </p:nvPr>
        </p:nvSpPr>
        <p:spPr/>
        <p:txBody>
          <a:bodyPr>
            <a:normAutofit fontScale="90000"/>
          </a:bodyPr>
          <a:lstStyle/>
          <a:p>
            <a:r>
              <a:rPr lang="en-US" dirty="0" smtClean="0"/>
              <a:t>Using Quota as a Security Policy</a:t>
            </a:r>
            <a:endParaRPr lang="en-US" dirty="0"/>
          </a:p>
        </p:txBody>
      </p:sp>
      <p:sp>
        <p:nvSpPr>
          <p:cNvPr id="5" name="Slide Number Placeholder 4"/>
          <p:cNvSpPr>
            <a:spLocks noGrp="1"/>
          </p:cNvSpPr>
          <p:nvPr>
            <p:ph type="sldNum" sz="quarter" idx="4294967295"/>
          </p:nvPr>
        </p:nvSpPr>
        <p:spPr>
          <a:xfrm>
            <a:off x="7086600" y="6556248"/>
            <a:ext cx="1828800" cy="301752"/>
          </a:xfrm>
          <a:prstGeom prst="rect">
            <a:avLst/>
          </a:prstGeom>
        </p:spPr>
        <p:txBody>
          <a:bodyPr anchor="ctr"/>
          <a:lstStyle/>
          <a:p>
            <a:pPr algn="r"/>
            <a:fld id="{76807970-5BF8-6F49-93A5-8B7A8174FE81}" type="slidenum">
              <a:rPr lang="en-US" sz="1200" smtClean="0"/>
              <a:pPr algn="r"/>
              <a:t>54</a:t>
            </a:fld>
            <a:endParaRPr lang="en-US" sz="1200" dirty="0"/>
          </a:p>
        </p:txBody>
      </p:sp>
    </p:spTree>
    <p:extLst>
      <p:ext uri="{BB962C8B-B14F-4D97-AF65-F5344CB8AC3E}">
        <p14:creationId xmlns:p14="http://schemas.microsoft.com/office/powerpoint/2010/main" val="2133905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The </a:t>
            </a:r>
            <a:r>
              <a:rPr lang="en-US" b="1" dirty="0" smtClean="0">
                <a:solidFill>
                  <a:schemeClr val="tx1"/>
                </a:solidFill>
                <a:cs typeface="Century Gothic"/>
              </a:rPr>
              <a:t>ConcurrentRatelimit</a:t>
            </a:r>
            <a:r>
              <a:rPr lang="en-US" dirty="0" smtClean="0">
                <a:solidFill>
                  <a:schemeClr val="tx1"/>
                </a:solidFill>
                <a:cs typeface="Century Gothic"/>
              </a:rPr>
              <a:t> policy is used to limit the number of simultaneous connections allowed to a single backend target</a:t>
            </a:r>
          </a:p>
          <a:p>
            <a:pPr>
              <a:lnSpc>
                <a:spcPct val="100000"/>
              </a:lnSpc>
            </a:pPr>
            <a:r>
              <a:rPr lang="en-US" dirty="0" smtClean="0">
                <a:solidFill>
                  <a:schemeClr val="tx1"/>
                </a:solidFill>
                <a:cs typeface="Century Gothic"/>
              </a:rPr>
              <a:t>The policy works by keeping count of active connections to the backend target</a:t>
            </a:r>
          </a:p>
          <a:p>
            <a:pPr>
              <a:lnSpc>
                <a:spcPct val="100000"/>
              </a:lnSpc>
            </a:pPr>
            <a:r>
              <a:rPr lang="en-US" dirty="0" smtClean="0">
                <a:solidFill>
                  <a:schemeClr val="tx1"/>
                </a:solidFill>
                <a:cs typeface="Century Gothic"/>
              </a:rPr>
              <a:t>The policy is attached to the target's request preflow, response postflow, and default fault rule with &lt;AlwaysEnforce&gt; set to true</a:t>
            </a:r>
          </a:p>
          <a:p>
            <a:pPr>
              <a:lnSpc>
                <a:spcPct val="100000"/>
              </a:lnSpc>
            </a:pPr>
            <a:r>
              <a:rPr lang="en-US" dirty="0" smtClean="0">
                <a:solidFill>
                  <a:schemeClr val="tx1"/>
                </a:solidFill>
                <a:cs typeface="Century Gothic"/>
              </a:rPr>
              <a:t>When the flow reaches the target's request preflow policy, the active connection count is checked to see whether there is an available connection</a:t>
            </a:r>
          </a:p>
          <a:p>
            <a:pPr lvl="1">
              <a:lnSpc>
                <a:spcPct val="100000"/>
              </a:lnSpc>
            </a:pPr>
            <a:r>
              <a:rPr lang="en-US" dirty="0" smtClean="0">
                <a:solidFill>
                  <a:schemeClr val="tx1"/>
                </a:solidFill>
                <a:cs typeface="Century Gothic"/>
              </a:rPr>
              <a:t>If there is an available connection, the count of available connections is decremented, and communication to the backend continues</a:t>
            </a:r>
          </a:p>
          <a:p>
            <a:pPr lvl="1">
              <a:lnSpc>
                <a:spcPct val="100000"/>
              </a:lnSpc>
            </a:pPr>
            <a:r>
              <a:rPr lang="en-US" dirty="0" smtClean="0">
                <a:solidFill>
                  <a:schemeClr val="tx1"/>
                </a:solidFill>
                <a:cs typeface="Century Gothic"/>
              </a:rPr>
              <a:t>If all connections are in use, 503 Service Unavailable is returned to the user</a:t>
            </a:r>
          </a:p>
          <a:p>
            <a:pPr>
              <a:lnSpc>
                <a:spcPct val="100000"/>
              </a:lnSpc>
            </a:pPr>
            <a:r>
              <a:rPr lang="en-US" dirty="0" smtClean="0">
                <a:solidFill>
                  <a:schemeClr val="tx1"/>
                </a:solidFill>
                <a:cs typeface="Century Gothic"/>
              </a:rPr>
              <a:t>When the connection to the backend is allowed and the flow reaches the target's response postflow policy or the policy in the default fault rule, the number of available connections is incremented</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55</a:t>
            </a:fld>
            <a:endParaRPr lang="en-US" dirty="0"/>
          </a:p>
        </p:txBody>
      </p:sp>
      <p:sp>
        <p:nvSpPr>
          <p:cNvPr id="4" name="Title 3"/>
          <p:cNvSpPr>
            <a:spLocks noGrp="1"/>
          </p:cNvSpPr>
          <p:nvPr>
            <p:ph type="title"/>
          </p:nvPr>
        </p:nvSpPr>
        <p:spPr/>
        <p:txBody>
          <a:bodyPr/>
          <a:lstStyle/>
          <a:p>
            <a:r>
              <a:rPr lang="en-US" dirty="0" smtClean="0"/>
              <a:t>Concurrent Rate Limit</a:t>
            </a:r>
            <a:endParaRPr lang="en-US" dirty="0"/>
          </a:p>
        </p:txBody>
      </p:sp>
    </p:spTree>
    <p:extLst>
      <p:ext uri="{BB962C8B-B14F-4D97-AF65-F5344CB8AC3E}">
        <p14:creationId xmlns:p14="http://schemas.microsoft.com/office/powerpoint/2010/main" val="30818719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a:solidFill>
                  <a:schemeClr val="tx1"/>
                </a:solidFill>
                <a:cs typeface="Century Gothic"/>
              </a:rPr>
              <a:t>Using the same policy for more than one target will share the counter</a:t>
            </a:r>
          </a:p>
          <a:p>
            <a:pPr>
              <a:lnSpc>
                <a:spcPct val="100000"/>
              </a:lnSpc>
            </a:pPr>
            <a:r>
              <a:rPr lang="en-US" dirty="0">
                <a:solidFill>
                  <a:schemeClr val="tx1"/>
                </a:solidFill>
                <a:cs typeface="Century Gothic"/>
              </a:rPr>
              <a:t>Counter cannot be shared across multiple proxies</a:t>
            </a:r>
          </a:p>
          <a:p>
            <a:pPr>
              <a:lnSpc>
                <a:spcPct val="100000"/>
              </a:lnSpc>
            </a:pPr>
            <a:r>
              <a:rPr lang="en-US" dirty="0" smtClean="0">
                <a:solidFill>
                  <a:schemeClr val="tx1"/>
                </a:solidFill>
                <a:cs typeface="Century Gothic"/>
              </a:rPr>
              <a:t>&lt;AllowConnections&gt; attribute count sets the number of allowed connections</a:t>
            </a:r>
          </a:p>
          <a:p>
            <a:pPr>
              <a:lnSpc>
                <a:spcPct val="100000"/>
              </a:lnSpc>
            </a:pPr>
            <a:r>
              <a:rPr lang="en-US" dirty="0" smtClean="0">
                <a:solidFill>
                  <a:schemeClr val="tx1"/>
                </a:solidFill>
                <a:cs typeface="Century Gothic"/>
              </a:rPr>
              <a:t>&lt;AllowConnections&gt; attribute ttl indicates that a connection that is still in use should be made available after the configured number of seconds has elapsed, even if the backend call has not yet returned</a:t>
            </a:r>
          </a:p>
          <a:p>
            <a:pPr>
              <a:lnSpc>
                <a:spcPct val="100000"/>
              </a:lnSpc>
            </a:pPr>
            <a:r>
              <a:rPr lang="en-US" dirty="0" smtClean="0">
                <a:solidFill>
                  <a:schemeClr val="tx1"/>
                </a:solidFill>
                <a:cs typeface="Century Gothic"/>
              </a:rPr>
              <a:t>When &lt;Distributed&gt; is true, the counter is intended to be shared among all message processors</a:t>
            </a:r>
          </a:p>
          <a:p>
            <a:pPr lvl="1">
              <a:lnSpc>
                <a:spcPct val="100000"/>
              </a:lnSpc>
            </a:pPr>
            <a:r>
              <a:rPr lang="en-US" dirty="0" smtClean="0">
                <a:solidFill>
                  <a:schemeClr val="tx1"/>
                </a:solidFill>
                <a:cs typeface="Century Gothic"/>
              </a:rPr>
              <a:t>&lt;Distributed&gt; = true currently DOES NOT WORK – only use ConcurrentRatelimit with &lt;Distributed&gt; set to false</a:t>
            </a:r>
          </a:p>
          <a:p>
            <a:pPr lvl="1">
              <a:lnSpc>
                <a:spcPct val="100000"/>
              </a:lnSpc>
            </a:pPr>
            <a:r>
              <a:rPr lang="en-US" dirty="0" smtClean="0">
                <a:solidFill>
                  <a:schemeClr val="tx1"/>
                </a:solidFill>
                <a:cs typeface="Century Gothic"/>
              </a:rPr>
              <a:t>&lt;Distributed&gt; = false means that the count will be kept separately for each message processor</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56</a:t>
            </a:fld>
            <a:endParaRPr lang="en-US" dirty="0"/>
          </a:p>
        </p:txBody>
      </p:sp>
      <p:sp>
        <p:nvSpPr>
          <p:cNvPr id="4" name="Title 3"/>
          <p:cNvSpPr>
            <a:spLocks noGrp="1"/>
          </p:cNvSpPr>
          <p:nvPr>
            <p:ph type="title"/>
          </p:nvPr>
        </p:nvSpPr>
        <p:spPr/>
        <p:txBody>
          <a:bodyPr/>
          <a:lstStyle/>
          <a:p>
            <a:r>
              <a:rPr lang="en-US" dirty="0" smtClean="0"/>
              <a:t>Concurrent Rate Limit</a:t>
            </a:r>
            <a:endParaRPr lang="en-US" dirty="0"/>
          </a:p>
        </p:txBody>
      </p:sp>
    </p:spTree>
    <p:extLst>
      <p:ext uri="{BB962C8B-B14F-4D97-AF65-F5344CB8AC3E}">
        <p14:creationId xmlns:p14="http://schemas.microsoft.com/office/powerpoint/2010/main" val="422749065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If &lt;StrictOnTtl&gt; is set to true (default is false), each active connection should only be made available after the configured number of seconds, even if the backend call returns earlier than that</a:t>
            </a:r>
          </a:p>
          <a:p>
            <a:pPr lvl="1">
              <a:lnSpc>
                <a:spcPct val="100000"/>
              </a:lnSpc>
            </a:pPr>
            <a:r>
              <a:rPr lang="en-US" dirty="0" smtClean="0">
                <a:solidFill>
                  <a:schemeClr val="tx1"/>
                </a:solidFill>
                <a:cs typeface="Century Gothic"/>
              </a:rPr>
              <a:t>&lt;StrictOnTtl&gt; = true is generally not needed</a:t>
            </a: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57</a:t>
            </a:fld>
            <a:endParaRPr lang="en-US" dirty="0"/>
          </a:p>
        </p:txBody>
      </p:sp>
      <p:sp>
        <p:nvSpPr>
          <p:cNvPr id="4" name="Title 3"/>
          <p:cNvSpPr>
            <a:spLocks noGrp="1"/>
          </p:cNvSpPr>
          <p:nvPr>
            <p:ph type="title"/>
          </p:nvPr>
        </p:nvSpPr>
        <p:spPr/>
        <p:txBody>
          <a:bodyPr/>
          <a:lstStyle/>
          <a:p>
            <a:r>
              <a:rPr lang="en-US" dirty="0" smtClean="0"/>
              <a:t>Concurrent Rate Limit</a:t>
            </a:r>
            <a:endParaRPr lang="en-US" dirty="0"/>
          </a:p>
        </p:txBody>
      </p:sp>
      <p:pic>
        <p:nvPicPr>
          <p:cNvPr id="3" name="Picture 2"/>
          <p:cNvPicPr>
            <a:picLocks noChangeAspect="1"/>
          </p:cNvPicPr>
          <p:nvPr/>
        </p:nvPicPr>
        <p:blipFill>
          <a:blip r:embed="rId3"/>
          <a:stretch>
            <a:fillRect/>
          </a:stretch>
        </p:blipFill>
        <p:spPr>
          <a:xfrm>
            <a:off x="0" y="3674864"/>
            <a:ext cx="9144000" cy="1077855"/>
          </a:xfrm>
          <a:prstGeom prst="rect">
            <a:avLst/>
          </a:prstGeom>
        </p:spPr>
      </p:pic>
    </p:spTree>
    <p:extLst>
      <p:ext uri="{BB962C8B-B14F-4D97-AF65-F5344CB8AC3E}">
        <p14:creationId xmlns:p14="http://schemas.microsoft.com/office/powerpoint/2010/main" val="134561818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The </a:t>
            </a:r>
            <a:r>
              <a:rPr lang="en-US" b="1" dirty="0" smtClean="0">
                <a:solidFill>
                  <a:schemeClr val="tx1"/>
                </a:solidFill>
                <a:cs typeface="Century Gothic"/>
              </a:rPr>
              <a:t>AccessControl </a:t>
            </a:r>
            <a:r>
              <a:rPr lang="en-US" dirty="0" smtClean="0">
                <a:solidFill>
                  <a:schemeClr val="tx1"/>
                </a:solidFill>
                <a:cs typeface="Century Gothic"/>
              </a:rPr>
              <a:t>policy can be used to whitelist (allow) and blacklist (deny) access based upon specific IP addresses and/or IP ranges</a:t>
            </a:r>
          </a:p>
          <a:p>
            <a:pPr>
              <a:lnSpc>
                <a:spcPct val="100000"/>
              </a:lnSpc>
            </a:pPr>
            <a:r>
              <a:rPr lang="en-US" dirty="0" smtClean="0">
                <a:solidFill>
                  <a:schemeClr val="tx1"/>
                </a:solidFill>
                <a:cs typeface="Century Gothic"/>
              </a:rPr>
              <a:t>The policy should generally be placed early in the request preflow</a:t>
            </a:r>
            <a:r>
              <a:rPr lang="en-US" dirty="0">
                <a:solidFill>
                  <a:schemeClr val="tx1"/>
                </a:solidFill>
                <a:cs typeface="Century Gothic"/>
              </a:rPr>
              <a:t> </a:t>
            </a:r>
            <a:r>
              <a:rPr lang="en-US" dirty="0" smtClean="0">
                <a:solidFill>
                  <a:schemeClr val="tx1"/>
                </a:solidFill>
                <a:cs typeface="Century Gothic"/>
              </a:rPr>
              <a:t>to avoid unnecessary processing when incoming IP address is not accepted</a:t>
            </a:r>
          </a:p>
          <a:p>
            <a:pPr>
              <a:lnSpc>
                <a:spcPct val="100000"/>
              </a:lnSpc>
            </a:pPr>
            <a:r>
              <a:rPr lang="en-US" dirty="0" smtClean="0">
                <a:solidFill>
                  <a:schemeClr val="tx1"/>
                </a:solidFill>
                <a:cs typeface="Century Gothic"/>
              </a:rPr>
              <a:t>IP filtering should not be the only protection against illegal access</a:t>
            </a:r>
          </a:p>
          <a:p>
            <a:pPr lvl="1">
              <a:lnSpc>
                <a:spcPct val="100000"/>
              </a:lnSpc>
            </a:pPr>
            <a:r>
              <a:rPr lang="en-US" dirty="0" smtClean="0">
                <a:solidFill>
                  <a:schemeClr val="tx1"/>
                </a:solidFill>
                <a:cs typeface="Century Gothic"/>
              </a:rPr>
              <a:t>A blocked IP can make a successful request using a proxy</a:t>
            </a:r>
          </a:p>
          <a:p>
            <a:pPr lvl="1">
              <a:lnSpc>
                <a:spcPct val="100000"/>
              </a:lnSpc>
            </a:pPr>
            <a:r>
              <a:rPr lang="en-US" dirty="0" smtClean="0">
                <a:solidFill>
                  <a:schemeClr val="tx1"/>
                </a:solidFill>
                <a:cs typeface="Century Gothic"/>
              </a:rPr>
              <a:t>It is also possible to spoof an IP address</a:t>
            </a:r>
          </a:p>
          <a:p>
            <a:pPr>
              <a:lnSpc>
                <a:spcPct val="100000"/>
              </a:lnSpc>
            </a:pPr>
            <a:r>
              <a:rPr lang="en-US" dirty="0" smtClean="0">
                <a:solidFill>
                  <a:schemeClr val="tx1"/>
                </a:solidFill>
                <a:cs typeface="Century Gothic"/>
              </a:rPr>
              <a:t>If X-Forwarded-For header exists in incoming request, it is used to determine the IP address</a:t>
            </a:r>
          </a:p>
          <a:p>
            <a:pPr>
              <a:lnSpc>
                <a:spcPct val="100000"/>
              </a:lnSpc>
            </a:pPr>
            <a:r>
              <a:rPr lang="en-US" dirty="0" smtClean="0">
                <a:solidFill>
                  <a:schemeClr val="tx1"/>
                </a:solidFill>
                <a:cs typeface="Century Gothic"/>
              </a:rPr>
              <a:t>If no X-Forwarded-For header is retrieved, the actual IP address of the connection is used </a:t>
            </a:r>
          </a:p>
          <a:p>
            <a:pPr lvl="1">
              <a:lnSpc>
                <a:spcPct val="100000"/>
              </a:lnSpc>
            </a:pPr>
            <a:endParaRPr lang="en-US" dirty="0" smtClean="0">
              <a:solidFill>
                <a:schemeClr val="tx1"/>
              </a:solidFill>
              <a:cs typeface="Century Gothic"/>
            </a:endParaRPr>
          </a:p>
          <a:p>
            <a:pPr>
              <a:lnSpc>
                <a:spcPct val="100000"/>
              </a:lnSpc>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58</a:t>
            </a:fld>
            <a:endParaRPr lang="en-US" dirty="0"/>
          </a:p>
        </p:txBody>
      </p:sp>
      <p:sp>
        <p:nvSpPr>
          <p:cNvPr id="4" name="Title 3"/>
          <p:cNvSpPr>
            <a:spLocks noGrp="1"/>
          </p:cNvSpPr>
          <p:nvPr>
            <p:ph type="title"/>
          </p:nvPr>
        </p:nvSpPr>
        <p:spPr/>
        <p:txBody>
          <a:bodyPr/>
          <a:lstStyle/>
          <a:p>
            <a:r>
              <a:rPr lang="en-US" dirty="0" smtClean="0"/>
              <a:t>Access Control (IP Filtering)</a:t>
            </a:r>
            <a:endParaRPr lang="en-US" dirty="0"/>
          </a:p>
        </p:txBody>
      </p:sp>
    </p:spTree>
    <p:extLst>
      <p:ext uri="{BB962C8B-B14F-4D97-AF65-F5344CB8AC3E}">
        <p14:creationId xmlns:p14="http://schemas.microsoft.com/office/powerpoint/2010/main" val="40875980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endParaRPr lang="en-US" dirty="0" smtClean="0">
              <a:solidFill>
                <a:schemeClr val="tx1"/>
              </a:solidFill>
              <a:cs typeface="Century Gothic"/>
            </a:endParaRPr>
          </a:p>
          <a:p>
            <a:pPr>
              <a:lnSpc>
                <a:spcPct val="100000"/>
              </a:lnSpc>
            </a:pPr>
            <a:endParaRPr lang="en-US" dirty="0">
              <a:solidFill>
                <a:schemeClr val="tx1"/>
              </a:solidFill>
              <a:cs typeface="Century Gothic"/>
            </a:endParaRPr>
          </a:p>
          <a:p>
            <a:pPr>
              <a:lnSpc>
                <a:spcPct val="100000"/>
              </a:lnSpc>
            </a:pPr>
            <a:endParaRPr lang="en-US" dirty="0" smtClean="0">
              <a:solidFill>
                <a:schemeClr val="tx1"/>
              </a:solidFill>
              <a:cs typeface="Century Gothic"/>
            </a:endParaRPr>
          </a:p>
          <a:p>
            <a:pPr marL="274320" indent="0">
              <a:lnSpc>
                <a:spcPct val="100000"/>
              </a:lnSpc>
              <a:buNone/>
            </a:pPr>
            <a:endParaRPr lang="en-US" dirty="0" smtClean="0">
              <a:solidFill>
                <a:schemeClr val="tx1"/>
              </a:solidFill>
              <a:cs typeface="Century Gothic"/>
            </a:endParaRPr>
          </a:p>
          <a:p>
            <a:pPr marL="274320" indent="0">
              <a:lnSpc>
                <a:spcPct val="100000"/>
              </a:lnSpc>
              <a:buNone/>
            </a:pPr>
            <a:endParaRPr lang="en-US" sz="800" dirty="0" smtClean="0">
              <a:solidFill>
                <a:schemeClr val="tx1"/>
              </a:solidFill>
              <a:cs typeface="Century Gothic"/>
            </a:endParaRPr>
          </a:p>
          <a:p>
            <a:pPr>
              <a:lnSpc>
                <a:spcPct val="100000"/>
              </a:lnSpc>
            </a:pPr>
            <a:r>
              <a:rPr lang="en-US" dirty="0" smtClean="0">
                <a:solidFill>
                  <a:schemeClr val="tx1"/>
                </a:solidFill>
                <a:cs typeface="Century Gothic"/>
              </a:rPr>
              <a:t>&lt;IPRules&gt; noRuleMatchAction attribute specifies the default action if the IP address doesn't match any &lt;MatchRule&gt;</a:t>
            </a:r>
          </a:p>
          <a:p>
            <a:pPr>
              <a:lnSpc>
                <a:spcPct val="100000"/>
              </a:lnSpc>
            </a:pPr>
            <a:r>
              <a:rPr lang="en-US" dirty="0" smtClean="0">
                <a:solidFill>
                  <a:schemeClr val="tx1"/>
                </a:solidFill>
                <a:cs typeface="Century Gothic"/>
              </a:rPr>
              <a:t>The &lt;MatchRule&gt; list is evaluated in order from top to bottom</a:t>
            </a:r>
          </a:p>
          <a:p>
            <a:pPr lvl="1">
              <a:lnSpc>
                <a:spcPct val="100000"/>
              </a:lnSpc>
            </a:pPr>
            <a:r>
              <a:rPr lang="en-US" dirty="0" smtClean="0">
                <a:solidFill>
                  <a:schemeClr val="tx1"/>
                </a:solidFill>
                <a:cs typeface="Century Gothic"/>
              </a:rPr>
              <a:t>Each &lt;SourceAddress&gt; entry is checked for a match</a:t>
            </a:r>
          </a:p>
          <a:p>
            <a:pPr lvl="2">
              <a:lnSpc>
                <a:spcPct val="100000"/>
              </a:lnSpc>
            </a:pPr>
            <a:r>
              <a:rPr lang="en-US" dirty="0" smtClean="0">
                <a:solidFill>
                  <a:schemeClr val="tx1"/>
                </a:solidFill>
                <a:cs typeface="Century Gothic"/>
              </a:rPr>
              <a:t>&lt;SourceAddress&gt; mask attribute specifies the net mask length</a:t>
            </a:r>
          </a:p>
          <a:p>
            <a:pPr lvl="2">
              <a:lnSpc>
                <a:spcPct val="100000"/>
              </a:lnSpc>
            </a:pPr>
            <a:r>
              <a:rPr lang="en-US" dirty="0" smtClean="0">
                <a:solidFill>
                  <a:schemeClr val="tx1"/>
                </a:solidFill>
                <a:cs typeface="Century Gothic"/>
              </a:rPr>
              <a:t>If &lt;SourceAddress&gt; matches, the &lt;MatchRule&gt; action is chosen</a:t>
            </a:r>
          </a:p>
          <a:p>
            <a:pPr lvl="3">
              <a:lnSpc>
                <a:spcPct val="100000"/>
              </a:lnSpc>
            </a:pPr>
            <a:r>
              <a:rPr lang="en-US" dirty="0" smtClean="0">
                <a:solidFill>
                  <a:schemeClr val="tx1"/>
                </a:solidFill>
                <a:cs typeface="Century Gothic"/>
              </a:rPr>
              <a:t>If ALLOW, flow continues</a:t>
            </a:r>
          </a:p>
          <a:p>
            <a:pPr lvl="3">
              <a:lnSpc>
                <a:spcPct val="100000"/>
              </a:lnSpc>
            </a:pPr>
            <a:r>
              <a:rPr lang="en-US" dirty="0" smtClean="0">
                <a:solidFill>
                  <a:schemeClr val="tx1"/>
                </a:solidFill>
                <a:cs typeface="Century Gothic"/>
              </a:rPr>
              <a:t>If DENY, a fault is raised and 403 Forbidden is returned</a:t>
            </a:r>
          </a:p>
          <a:p>
            <a:pPr>
              <a:lnSpc>
                <a:spcPct val="100000"/>
              </a:lnSpc>
            </a:pPr>
            <a:r>
              <a:rPr lang="en-US" dirty="0" smtClean="0">
                <a:solidFill>
                  <a:schemeClr val="tx1"/>
                </a:solidFill>
                <a:cs typeface="Century Gothic"/>
              </a:rPr>
              <a:t>Example above denies all traffic with IP 10.10.10.* except 10.10.10.20, with other traffic allowed</a:t>
            </a:r>
          </a:p>
          <a:p>
            <a:pPr>
              <a:lnSpc>
                <a:spcPct val="100000"/>
              </a:lnSpc>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59</a:t>
            </a:fld>
            <a:endParaRPr lang="en-US" dirty="0"/>
          </a:p>
        </p:txBody>
      </p:sp>
      <p:sp>
        <p:nvSpPr>
          <p:cNvPr id="4" name="Title 3"/>
          <p:cNvSpPr>
            <a:spLocks noGrp="1"/>
          </p:cNvSpPr>
          <p:nvPr>
            <p:ph type="title"/>
          </p:nvPr>
        </p:nvSpPr>
        <p:spPr/>
        <p:txBody>
          <a:bodyPr/>
          <a:lstStyle/>
          <a:p>
            <a:r>
              <a:rPr lang="en-US" dirty="0" smtClean="0"/>
              <a:t>Access Control (IP Filtering)</a:t>
            </a:r>
            <a:endParaRPr lang="en-US" dirty="0"/>
          </a:p>
        </p:txBody>
      </p:sp>
      <p:pic>
        <p:nvPicPr>
          <p:cNvPr id="3" name="Picture 2"/>
          <p:cNvPicPr>
            <a:picLocks noChangeAspect="1"/>
          </p:cNvPicPr>
          <p:nvPr/>
        </p:nvPicPr>
        <p:blipFill>
          <a:blip r:embed="rId3"/>
          <a:stretch>
            <a:fillRect/>
          </a:stretch>
        </p:blipFill>
        <p:spPr>
          <a:xfrm>
            <a:off x="1498600" y="1143000"/>
            <a:ext cx="6134100" cy="1765300"/>
          </a:xfrm>
          <a:prstGeom prst="rect">
            <a:avLst/>
          </a:prstGeom>
        </p:spPr>
      </p:pic>
    </p:spTree>
    <p:extLst>
      <p:ext uri="{BB962C8B-B14F-4D97-AF65-F5344CB8AC3E}">
        <p14:creationId xmlns:p14="http://schemas.microsoft.com/office/powerpoint/2010/main" val="13082824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7061200" cy="1454150"/>
          </a:xfrm>
        </p:spPr>
        <p:txBody>
          <a:bodyPr/>
          <a:lstStyle/>
          <a:p>
            <a:r>
              <a:rPr lang="en-US" dirty="0" smtClean="0"/>
              <a:t>Protection against Content-Based Attacks</a:t>
            </a:r>
            <a:endParaRPr lang="en-US" dirty="0"/>
          </a:p>
        </p:txBody>
      </p:sp>
    </p:spTree>
    <p:extLst>
      <p:ext uri="{BB962C8B-B14F-4D97-AF65-F5344CB8AC3E}">
        <p14:creationId xmlns:p14="http://schemas.microsoft.com/office/powerpoint/2010/main" val="20500172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228600"/>
            <a:ext cx="7061200" cy="1454150"/>
          </a:xfrm>
        </p:spPr>
        <p:txBody>
          <a:bodyPr/>
          <a:lstStyle/>
          <a:p>
            <a:r>
              <a:rPr lang="en-US" dirty="0" smtClean="0"/>
              <a:t>Other Security Considerations</a:t>
            </a:r>
            <a:endParaRPr lang="en-US" dirty="0"/>
          </a:p>
        </p:txBody>
      </p:sp>
    </p:spTree>
    <p:extLst>
      <p:ext uri="{BB962C8B-B14F-4D97-AF65-F5344CB8AC3E}">
        <p14:creationId xmlns:p14="http://schemas.microsoft.com/office/powerpoint/2010/main" val="295708594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marL="274320" indent="0">
              <a:lnSpc>
                <a:spcPct val="100000"/>
              </a:lnSpc>
              <a:buNone/>
            </a:pPr>
            <a:endParaRPr lang="en-US" dirty="0" smtClean="0">
              <a:solidFill>
                <a:schemeClr val="tx1"/>
              </a:solidFill>
              <a:cs typeface="Century Gothic"/>
            </a:endParaRPr>
          </a:p>
          <a:p>
            <a:pPr marL="274320" indent="0">
              <a:lnSpc>
                <a:spcPct val="100000"/>
              </a:lnSpc>
              <a:buNone/>
            </a:pPr>
            <a:endParaRPr lang="en-US" dirty="0">
              <a:solidFill>
                <a:schemeClr val="tx1"/>
              </a:solidFill>
              <a:cs typeface="Century Gothic"/>
            </a:endParaRPr>
          </a:p>
          <a:p>
            <a:pPr marL="274320" indent="0">
              <a:lnSpc>
                <a:spcPct val="100000"/>
              </a:lnSpc>
              <a:buNone/>
            </a:pPr>
            <a:endParaRPr lang="en-US" dirty="0" smtClean="0">
              <a:solidFill>
                <a:schemeClr val="tx1"/>
              </a:solidFill>
              <a:cs typeface="Century Gothic"/>
            </a:endParaRPr>
          </a:p>
          <a:p>
            <a:pPr marL="274320" indent="0">
              <a:lnSpc>
                <a:spcPct val="100000"/>
              </a:lnSpc>
              <a:buNone/>
            </a:pPr>
            <a:endParaRPr lang="en-US" dirty="0">
              <a:solidFill>
                <a:schemeClr val="tx1"/>
              </a:solidFill>
              <a:cs typeface="Century Gothic"/>
            </a:endParaRPr>
          </a:p>
          <a:p>
            <a:pPr marL="274320" indent="0">
              <a:lnSpc>
                <a:spcPct val="100000"/>
              </a:lnSpc>
              <a:buNone/>
            </a:pPr>
            <a:endParaRPr lang="en-US" dirty="0" smtClean="0">
              <a:solidFill>
                <a:schemeClr val="tx1"/>
              </a:solidFill>
              <a:cs typeface="Century Gothic"/>
            </a:endParaRPr>
          </a:p>
          <a:p>
            <a:pPr marL="274320" indent="0">
              <a:lnSpc>
                <a:spcPct val="100000"/>
              </a:lnSpc>
              <a:buNone/>
            </a:pPr>
            <a:endParaRPr lang="en-US" dirty="0">
              <a:solidFill>
                <a:schemeClr val="tx1"/>
              </a:solidFill>
              <a:cs typeface="Century Gothic"/>
            </a:endParaRPr>
          </a:p>
          <a:p>
            <a:pPr marL="274320" indent="0">
              <a:lnSpc>
                <a:spcPct val="100000"/>
              </a:lnSpc>
              <a:buNone/>
            </a:pPr>
            <a:endParaRPr lang="en-US" dirty="0" smtClean="0">
              <a:solidFill>
                <a:schemeClr val="tx1"/>
              </a:solidFill>
              <a:cs typeface="Century Gothic"/>
            </a:endParaRPr>
          </a:p>
          <a:p>
            <a:pPr marL="274320" indent="0">
              <a:lnSpc>
                <a:spcPct val="100000"/>
              </a:lnSpc>
              <a:buNone/>
            </a:pPr>
            <a:endParaRPr lang="en-US" dirty="0">
              <a:solidFill>
                <a:schemeClr val="tx1"/>
              </a:solidFill>
              <a:cs typeface="Century Gothic"/>
            </a:endParaRPr>
          </a:p>
          <a:p>
            <a:pPr>
              <a:lnSpc>
                <a:spcPct val="100000"/>
              </a:lnSpc>
            </a:pPr>
            <a:r>
              <a:rPr lang="en-US" dirty="0" smtClean="0">
                <a:solidFill>
                  <a:schemeClr val="tx1"/>
                </a:solidFill>
                <a:cs typeface="Century Gothic"/>
              </a:rPr>
              <a:t>SSL and TLS are the protocols that accomplish this</a:t>
            </a:r>
          </a:p>
          <a:p>
            <a:pPr>
              <a:lnSpc>
                <a:spcPct val="100000"/>
              </a:lnSpc>
            </a:pPr>
            <a:r>
              <a:rPr lang="en-US" dirty="0" smtClean="0">
                <a:solidFill>
                  <a:schemeClr val="tx1"/>
                </a:solidFill>
                <a:cs typeface="Century Gothic"/>
              </a:rPr>
              <a:t>The term "SSL" is used to refer to both SSL and TLS</a:t>
            </a:r>
          </a:p>
          <a:p>
            <a:pPr marL="274320" indent="0">
              <a:lnSpc>
                <a:spcPct val="100000"/>
              </a:lnSpc>
              <a:buNone/>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61</a:t>
            </a:fld>
            <a:endParaRPr lang="en-US" dirty="0"/>
          </a:p>
        </p:txBody>
      </p:sp>
      <p:sp>
        <p:nvSpPr>
          <p:cNvPr id="4" name="Title 3"/>
          <p:cNvSpPr>
            <a:spLocks noGrp="1"/>
          </p:cNvSpPr>
          <p:nvPr>
            <p:ph type="title"/>
          </p:nvPr>
        </p:nvSpPr>
        <p:spPr/>
        <p:txBody>
          <a:bodyPr/>
          <a:lstStyle/>
          <a:p>
            <a:r>
              <a:rPr lang="en-US" dirty="0" smtClean="0"/>
              <a:t>HTTP versus HTTPS</a:t>
            </a:r>
            <a:endParaRPr lang="en-US" dirty="0"/>
          </a:p>
        </p:txBody>
      </p:sp>
      <p:pic>
        <p:nvPicPr>
          <p:cNvPr id="6" name="Picture 5"/>
          <p:cNvPicPr>
            <a:picLocks noChangeAspect="1"/>
          </p:cNvPicPr>
          <p:nvPr/>
        </p:nvPicPr>
        <p:blipFill>
          <a:blip r:embed="rId3"/>
          <a:stretch>
            <a:fillRect/>
          </a:stretch>
        </p:blipFill>
        <p:spPr>
          <a:xfrm>
            <a:off x="1435100" y="1501809"/>
            <a:ext cx="6261100" cy="1219200"/>
          </a:xfrm>
          <a:prstGeom prst="rect">
            <a:avLst/>
          </a:prstGeom>
        </p:spPr>
      </p:pic>
      <p:pic>
        <p:nvPicPr>
          <p:cNvPr id="7" name="Picture 6"/>
          <p:cNvPicPr>
            <a:picLocks noChangeAspect="1"/>
          </p:cNvPicPr>
          <p:nvPr/>
        </p:nvPicPr>
        <p:blipFill>
          <a:blip r:embed="rId4"/>
          <a:stretch>
            <a:fillRect/>
          </a:stretch>
        </p:blipFill>
        <p:spPr>
          <a:xfrm>
            <a:off x="1435100" y="1501809"/>
            <a:ext cx="6261100" cy="1219200"/>
          </a:xfrm>
          <a:prstGeom prst="rect">
            <a:avLst/>
          </a:prstGeom>
        </p:spPr>
      </p:pic>
      <p:pic>
        <p:nvPicPr>
          <p:cNvPr id="8" name="Picture 7"/>
          <p:cNvPicPr>
            <a:picLocks noChangeAspect="1"/>
          </p:cNvPicPr>
          <p:nvPr/>
        </p:nvPicPr>
        <p:blipFill>
          <a:blip r:embed="rId5"/>
          <a:stretch>
            <a:fillRect/>
          </a:stretch>
        </p:blipFill>
        <p:spPr>
          <a:xfrm>
            <a:off x="2109677" y="1752490"/>
            <a:ext cx="876300" cy="812800"/>
          </a:xfrm>
          <a:prstGeom prst="rect">
            <a:avLst/>
          </a:prstGeom>
        </p:spPr>
      </p:pic>
      <p:pic>
        <p:nvPicPr>
          <p:cNvPr id="9" name="Picture 8"/>
          <p:cNvPicPr>
            <a:picLocks noChangeAspect="1"/>
          </p:cNvPicPr>
          <p:nvPr/>
        </p:nvPicPr>
        <p:blipFill>
          <a:blip r:embed="rId6"/>
          <a:stretch>
            <a:fillRect/>
          </a:stretch>
        </p:blipFill>
        <p:spPr>
          <a:xfrm>
            <a:off x="4066251" y="1728750"/>
            <a:ext cx="876300" cy="812800"/>
          </a:xfrm>
          <a:prstGeom prst="rect">
            <a:avLst/>
          </a:prstGeom>
        </p:spPr>
      </p:pic>
      <p:pic>
        <p:nvPicPr>
          <p:cNvPr id="10" name="Picture 9"/>
          <p:cNvPicPr>
            <a:picLocks noChangeAspect="1"/>
          </p:cNvPicPr>
          <p:nvPr/>
        </p:nvPicPr>
        <p:blipFill>
          <a:blip r:embed="rId7"/>
          <a:stretch>
            <a:fillRect/>
          </a:stretch>
        </p:blipFill>
        <p:spPr>
          <a:xfrm>
            <a:off x="4066251" y="3429000"/>
            <a:ext cx="977900" cy="279400"/>
          </a:xfrm>
          <a:prstGeom prst="rect">
            <a:avLst/>
          </a:prstGeom>
        </p:spPr>
      </p:pic>
      <p:pic>
        <p:nvPicPr>
          <p:cNvPr id="11" name="Picture 10"/>
          <p:cNvPicPr>
            <a:picLocks noChangeAspect="1"/>
          </p:cNvPicPr>
          <p:nvPr/>
        </p:nvPicPr>
        <p:blipFill>
          <a:blip r:embed="rId8"/>
          <a:stretch>
            <a:fillRect/>
          </a:stretch>
        </p:blipFill>
        <p:spPr>
          <a:xfrm>
            <a:off x="2109677" y="1752490"/>
            <a:ext cx="876300" cy="812800"/>
          </a:xfrm>
          <a:prstGeom prst="rect">
            <a:avLst/>
          </a:prstGeom>
        </p:spPr>
      </p:pic>
      <p:pic>
        <p:nvPicPr>
          <p:cNvPr id="12" name="Picture 11"/>
          <p:cNvPicPr>
            <a:picLocks noChangeAspect="1"/>
          </p:cNvPicPr>
          <p:nvPr/>
        </p:nvPicPr>
        <p:blipFill>
          <a:blip r:embed="rId9"/>
          <a:stretch>
            <a:fillRect/>
          </a:stretch>
        </p:blipFill>
        <p:spPr>
          <a:xfrm>
            <a:off x="4066251" y="1728750"/>
            <a:ext cx="876300" cy="812800"/>
          </a:xfrm>
          <a:prstGeom prst="rect">
            <a:avLst/>
          </a:prstGeom>
        </p:spPr>
      </p:pic>
    </p:spTree>
    <p:extLst>
      <p:ext uri="{BB962C8B-B14F-4D97-AF65-F5344CB8AC3E}">
        <p14:creationId xmlns:p14="http://schemas.microsoft.com/office/powerpoint/2010/main" val="2076254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1.037E-6 8.6534E-7 L 0.21348 -0.00185 " pathEditMode="relative" rAng="0" ptsTypes="AA">
                                      <p:cBhvr>
                                        <p:cTn id="20" dur="2000" fill="hold"/>
                                        <p:tgtEl>
                                          <p:spTgt spid="8"/>
                                        </p:tgtEl>
                                        <p:attrNameLst>
                                          <p:attrName>ppt_x</p:attrName>
                                          <p:attrName>ppt_y</p:attrName>
                                        </p:attrNameLst>
                                      </p:cBhvr>
                                      <p:rCtr x="10665" y="-93"/>
                                    </p:animMotion>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0052 0.00162 L -0.00052 0.13396 " pathEditMode="relative" rAng="0" ptsTypes="AA">
                                      <p:cBhvr>
                                        <p:cTn id="27" dur="2000" fill="hold"/>
                                        <p:tgtEl>
                                          <p:spTgt spid="9"/>
                                        </p:tgtEl>
                                        <p:attrNameLst>
                                          <p:attrName>ppt_x</p:attrName>
                                          <p:attrName>ppt_y</p:attrName>
                                        </p:attrNameLst>
                                      </p:cBhvr>
                                      <p:rCtr x="0" y="6617"/>
                                    </p:animMotion>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0.21348 -0.00185 L 0.42105 -0.00185 " pathEditMode="relative" rAng="0" ptsTypes="AA">
                                      <p:cBhvr>
                                        <p:cTn id="30" dur="2000" fill="hold"/>
                                        <p:tgtEl>
                                          <p:spTgt spid="8"/>
                                        </p:tgtEl>
                                        <p:attrNameLst>
                                          <p:attrName>ppt_x</p:attrName>
                                          <p:attrName>ppt_y</p:attrName>
                                        </p:attrNameLst>
                                      </p:cBhvr>
                                      <p:rCtr x="10370" y="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42" presetClass="path" presetSubtype="0" accel="50000" decel="50000" fill="hold" nodeType="withEffect">
                                  <p:stCondLst>
                                    <p:cond delay="0"/>
                                  </p:stCondLst>
                                  <p:childTnLst>
                                    <p:animMotion origin="layout" path="M 0.42105 -0.00185 L -1.037E-6 -0.00185 " pathEditMode="relative" rAng="0" ptsTypes="AA">
                                      <p:cBhvr>
                                        <p:cTn id="38" dur="500" fill="hold"/>
                                        <p:tgtEl>
                                          <p:spTgt spid="8"/>
                                        </p:tgtEl>
                                        <p:attrNameLst>
                                          <p:attrName>ppt_x</p:attrName>
                                          <p:attrName>ppt_y</p:attrName>
                                        </p:attrNameLst>
                                      </p:cBhvr>
                                      <p:rCtr x="-21053" y="0"/>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000"/>
                                        <p:tgtEl>
                                          <p:spTgt spid="11"/>
                                        </p:tgtEl>
                                      </p:cBhvr>
                                    </p:animEffect>
                                  </p:childTnLst>
                                </p:cTn>
                              </p:par>
                              <p:par>
                                <p:cTn id="52" presetID="10" presetClass="exit" presetSubtype="0" fill="hold" nodeType="withEffect">
                                  <p:stCondLst>
                                    <p:cond delay="0"/>
                                  </p:stCondLst>
                                  <p:childTnLst>
                                    <p:animEffect transition="out" filter="fade">
                                      <p:cBhvr>
                                        <p:cTn id="53" dur="2000"/>
                                        <p:tgtEl>
                                          <p:spTgt spid="8"/>
                                        </p:tgtEl>
                                      </p:cBhvr>
                                    </p:animEffect>
                                    <p:set>
                                      <p:cBhvr>
                                        <p:cTn id="54" dur="1" fill="hold">
                                          <p:stCondLst>
                                            <p:cond delay="1999"/>
                                          </p:stCondLst>
                                        </p:cTn>
                                        <p:tgtEl>
                                          <p:spTgt spid="8"/>
                                        </p:tgtEl>
                                        <p:attrNameLst>
                                          <p:attrName>style.visibility</p:attrName>
                                        </p:attrNameLst>
                                      </p:cBhvr>
                                      <p:to>
                                        <p:strVal val="hidden"/>
                                      </p:to>
                                    </p:set>
                                  </p:childTnLst>
                                </p:cTn>
                              </p:par>
                              <p:par>
                                <p:cTn id="55" presetID="42" presetClass="path" presetSubtype="0" accel="50000" decel="50000" fill="hold" nodeType="withEffect">
                                  <p:stCondLst>
                                    <p:cond delay="0"/>
                                  </p:stCondLst>
                                  <p:childTnLst>
                                    <p:animMotion origin="layout" path="M -1.037E-6 -0.00185 L 0.21348 -0.00162 " pathEditMode="relative" rAng="0" ptsTypes="AA">
                                      <p:cBhvr>
                                        <p:cTn id="56" dur="2000" fill="hold"/>
                                        <p:tgtEl>
                                          <p:spTgt spid="11"/>
                                        </p:tgtEl>
                                        <p:attrNameLst>
                                          <p:attrName>ppt_x</p:attrName>
                                          <p:attrName>ppt_y</p:attrName>
                                        </p:attrNameLst>
                                      </p:cBhvr>
                                      <p:rCtr x="10665" y="0"/>
                                    </p:animMotion>
                                  </p:childTnLst>
                                </p:cTn>
                              </p:par>
                              <p:par>
                                <p:cTn id="57" presetID="42" presetClass="path" presetSubtype="0" accel="50000" decel="50000" fill="hold" nodeType="withEffect">
                                  <p:stCondLst>
                                    <p:cond delay="0"/>
                                  </p:stCondLst>
                                  <p:childTnLst>
                                    <p:animMotion origin="layout" path="M -1.037E-6 -0.00185 L 0.21418 -0.00162 " pathEditMode="relative" rAng="0" ptsTypes="AA">
                                      <p:cBhvr>
                                        <p:cTn id="58" dur="2000" fill="hold"/>
                                        <p:tgtEl>
                                          <p:spTgt spid="8"/>
                                        </p:tgtEl>
                                        <p:attrNameLst>
                                          <p:attrName>ppt_x</p:attrName>
                                          <p:attrName>ppt_y</p:attrName>
                                        </p:attrNameLst>
                                      </p:cBhvr>
                                      <p:rCtr x="10700" y="0"/>
                                    </p:animMotion>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nodeType="clickEffect">
                                  <p:stCondLst>
                                    <p:cond delay="0"/>
                                  </p:stCondLst>
                                  <p:childTnLst>
                                    <p:animMotion origin="layout" path="M -1.3844E-6 2.47571E-6 L -0.00017 0.13605 " pathEditMode="relative" rAng="0" ptsTypes="AA">
                                      <p:cBhvr>
                                        <p:cTn id="65" dur="2000" fill="hold"/>
                                        <p:tgtEl>
                                          <p:spTgt spid="12"/>
                                        </p:tgtEl>
                                        <p:attrNameLst>
                                          <p:attrName>ppt_x</p:attrName>
                                          <p:attrName>ppt_y</p:attrName>
                                        </p:attrNameLst>
                                      </p:cBhvr>
                                      <p:rCtr x="-17" y="6802"/>
                                    </p:animMotion>
                                  </p:childTnLst>
                                </p:cTn>
                              </p:par>
                            </p:childTnLst>
                          </p:cTn>
                        </p:par>
                        <p:par>
                          <p:cTn id="66" fill="hold">
                            <p:stCondLst>
                              <p:cond delay="2000"/>
                            </p:stCondLst>
                            <p:childTnLst>
                              <p:par>
                                <p:cTn id="67" presetID="42" presetClass="path" presetSubtype="0" accel="50000" decel="50000" fill="hold" nodeType="afterEffect">
                                  <p:stCondLst>
                                    <p:cond delay="0"/>
                                  </p:stCondLst>
                                  <p:childTnLst>
                                    <p:animMotion origin="layout" path="M 0.21348 -0.00185 L 0.42123 -0.00347 " pathEditMode="relative" rAng="0" ptsTypes="AA">
                                      <p:cBhvr>
                                        <p:cTn id="68" dur="2000" fill="hold"/>
                                        <p:tgtEl>
                                          <p:spTgt spid="11"/>
                                        </p:tgtEl>
                                        <p:attrNameLst>
                                          <p:attrName>ppt_x</p:attrName>
                                          <p:attrName>ppt_y</p:attrName>
                                        </p:attrNameLst>
                                      </p:cBhvr>
                                      <p:rCtr x="10387" y="-93"/>
                                    </p:animMotion>
                                  </p:childTnLst>
                                </p:cTn>
                              </p:par>
                              <p:par>
                                <p:cTn id="69" presetID="10" presetClass="exit" presetSubtype="0" fill="hold" nodeType="withEffect">
                                  <p:stCondLst>
                                    <p:cond delay="0"/>
                                  </p:stCondLst>
                                  <p:childTnLst>
                                    <p:animEffect transition="out" filter="fade">
                                      <p:cBhvr>
                                        <p:cTn id="70" dur="2000"/>
                                        <p:tgtEl>
                                          <p:spTgt spid="11"/>
                                        </p:tgtEl>
                                      </p:cBhvr>
                                    </p:animEffect>
                                    <p:set>
                                      <p:cBhvr>
                                        <p:cTn id="71" dur="1" fill="hold">
                                          <p:stCondLst>
                                            <p:cond delay="1999"/>
                                          </p:stCondLst>
                                        </p:cTn>
                                        <p:tgtEl>
                                          <p:spTgt spid="11"/>
                                        </p:tgtEl>
                                        <p:attrNameLst>
                                          <p:attrName>style.visibility</p:attrName>
                                        </p:attrNameLst>
                                      </p:cBhvr>
                                      <p:to>
                                        <p:strVal val="hidden"/>
                                      </p:to>
                                    </p:set>
                                  </p:childTnLst>
                                </p:cTn>
                              </p:par>
                              <p:par>
                                <p:cTn id="72" presetID="42" presetClass="path" presetSubtype="0" accel="50000" decel="50000" fill="hold" nodeType="withEffect">
                                  <p:stCondLst>
                                    <p:cond delay="0"/>
                                  </p:stCondLst>
                                  <p:childTnLst>
                                    <p:animMotion origin="layout" path="M 0.21348 -0.00185 L 0.42123 0.00023 " pathEditMode="relative" rAng="0" ptsTypes="AA">
                                      <p:cBhvr>
                                        <p:cTn id="73" dur="2000" fill="hold"/>
                                        <p:tgtEl>
                                          <p:spTgt spid="8"/>
                                        </p:tgtEl>
                                        <p:attrNameLst>
                                          <p:attrName>ppt_x</p:attrName>
                                          <p:attrName>ppt_y</p:attrName>
                                        </p:attrNameLst>
                                      </p:cBhvr>
                                      <p:rCtr x="10387" y="93"/>
                                    </p:animMotion>
                                  </p:childTnLst>
                                </p:cTn>
                              </p:par>
                              <p:par>
                                <p:cTn id="74" presetID="10" presetClass="entr" presetSubtype="0"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2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a:lnSpc>
                <a:spcPct val="100000"/>
              </a:lnSpc>
            </a:pPr>
            <a:r>
              <a:rPr lang="en-US" dirty="0" smtClean="0">
                <a:solidFill>
                  <a:schemeClr val="tx1"/>
                </a:solidFill>
                <a:cs typeface="Century Gothic"/>
              </a:rPr>
              <a:t>Connection is made across network using IP address</a:t>
            </a:r>
          </a:p>
          <a:p>
            <a:pPr lvl="1">
              <a:lnSpc>
                <a:spcPct val="100000"/>
              </a:lnSpc>
            </a:pPr>
            <a:r>
              <a:rPr lang="en-US" dirty="0" smtClean="0">
                <a:solidFill>
                  <a:schemeClr val="tx1"/>
                </a:solidFill>
                <a:cs typeface="Century Gothic"/>
              </a:rPr>
              <a:t>IP </a:t>
            </a:r>
            <a:r>
              <a:rPr lang="en-US" dirty="0">
                <a:solidFill>
                  <a:schemeClr val="tx1"/>
                </a:solidFill>
                <a:cs typeface="Century Gothic"/>
              </a:rPr>
              <a:t>a</a:t>
            </a:r>
            <a:r>
              <a:rPr lang="en-US" dirty="0" smtClean="0">
                <a:solidFill>
                  <a:schemeClr val="tx1"/>
                </a:solidFill>
                <a:cs typeface="Century Gothic"/>
              </a:rPr>
              <a:t>ddress can generally be used to get a domain name</a:t>
            </a:r>
          </a:p>
          <a:p>
            <a:pPr>
              <a:lnSpc>
                <a:spcPct val="100000"/>
              </a:lnSpc>
            </a:pPr>
            <a:r>
              <a:rPr lang="en-US" dirty="0" smtClean="0">
                <a:solidFill>
                  <a:schemeClr val="tx1"/>
                </a:solidFill>
                <a:cs typeface="Century Gothic"/>
              </a:rPr>
              <a:t>Once connection is established, all data is encrypted</a:t>
            </a:r>
          </a:p>
          <a:p>
            <a:pPr lvl="1">
              <a:lnSpc>
                <a:spcPct val="100000"/>
              </a:lnSpc>
            </a:pPr>
            <a:r>
              <a:rPr lang="en-US" dirty="0" smtClean="0">
                <a:solidFill>
                  <a:schemeClr val="tx1"/>
                </a:solidFill>
                <a:cs typeface="Century Gothic"/>
              </a:rPr>
              <a:t>Including URL, headers, query parameters, verb and payload</a:t>
            </a:r>
          </a:p>
          <a:p>
            <a:pPr>
              <a:lnSpc>
                <a:spcPct val="100000"/>
              </a:lnSpc>
            </a:pPr>
            <a:r>
              <a:rPr lang="en-US" dirty="0" smtClean="0">
                <a:solidFill>
                  <a:schemeClr val="tx1"/>
                </a:solidFill>
                <a:cs typeface="Century Gothic"/>
              </a:rPr>
              <a:t>Snoopers know the destination server and how much data you are sending, but that is it</a:t>
            </a:r>
          </a:p>
          <a:p>
            <a:pPr>
              <a:lnSpc>
                <a:spcPct val="100000"/>
              </a:lnSpc>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62</a:t>
            </a:fld>
            <a:endParaRPr lang="en-US" dirty="0"/>
          </a:p>
        </p:txBody>
      </p:sp>
      <p:sp>
        <p:nvSpPr>
          <p:cNvPr id="4" name="Title 3"/>
          <p:cNvSpPr>
            <a:spLocks noGrp="1"/>
          </p:cNvSpPr>
          <p:nvPr>
            <p:ph type="title"/>
          </p:nvPr>
        </p:nvSpPr>
        <p:spPr/>
        <p:txBody>
          <a:bodyPr/>
          <a:lstStyle/>
          <a:p>
            <a:r>
              <a:rPr lang="en-US" dirty="0" smtClean="0"/>
              <a:t>What information is encrypted via SSL?</a:t>
            </a:r>
            <a:endParaRPr lang="en-US" dirty="0"/>
          </a:p>
        </p:txBody>
      </p:sp>
    </p:spTree>
    <p:extLst>
      <p:ext uri="{BB962C8B-B14F-4D97-AF65-F5344CB8AC3E}">
        <p14:creationId xmlns:p14="http://schemas.microsoft.com/office/powerpoint/2010/main" val="1692849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413248"/>
          </a:xfrm>
        </p:spPr>
        <p:txBody>
          <a:bodyPr>
            <a:normAutofit/>
          </a:bodyPr>
          <a:lstStyle/>
          <a:p>
            <a:pPr marL="274320" indent="0">
              <a:lnSpc>
                <a:spcPct val="100000"/>
              </a:lnSpc>
              <a:buNone/>
            </a:pPr>
            <a:r>
              <a:rPr lang="en-US" dirty="0" smtClean="0">
                <a:solidFill>
                  <a:schemeClr val="tx1"/>
                </a:solidFill>
                <a:latin typeface="Consolas"/>
                <a:cs typeface="Consolas"/>
              </a:rPr>
              <a:t>GET https://example.com/v1/api/login?user=bob&amp;pw=opensesame</a:t>
            </a:r>
          </a:p>
          <a:p>
            <a:pPr>
              <a:lnSpc>
                <a:spcPct val="100000"/>
              </a:lnSpc>
            </a:pPr>
            <a:endParaRPr lang="en-US" dirty="0">
              <a:solidFill>
                <a:schemeClr val="tx1"/>
              </a:solidFill>
              <a:cs typeface="Century Gothic"/>
            </a:endParaRPr>
          </a:p>
          <a:p>
            <a:pPr>
              <a:lnSpc>
                <a:spcPct val="100000"/>
              </a:lnSpc>
            </a:pPr>
            <a:r>
              <a:rPr lang="en-US" dirty="0" smtClean="0">
                <a:solidFill>
                  <a:schemeClr val="tx1"/>
                </a:solidFill>
                <a:cs typeface="Century Gothic"/>
              </a:rPr>
              <a:t>Passwords would be completely protected during the SSL transfer</a:t>
            </a:r>
          </a:p>
          <a:p>
            <a:pPr lvl="1">
              <a:lnSpc>
                <a:spcPct val="100000"/>
              </a:lnSpc>
            </a:pPr>
            <a:r>
              <a:rPr lang="en-US" dirty="0" smtClean="0">
                <a:solidFill>
                  <a:schemeClr val="tx1"/>
                </a:solidFill>
                <a:cs typeface="Century Gothic"/>
              </a:rPr>
              <a:t>But DON'T!</a:t>
            </a:r>
          </a:p>
          <a:p>
            <a:pPr lvl="1">
              <a:lnSpc>
                <a:spcPct val="100000"/>
              </a:lnSpc>
            </a:pPr>
            <a:endParaRPr lang="en-US" dirty="0" smtClean="0">
              <a:solidFill>
                <a:schemeClr val="tx1"/>
              </a:solidFill>
              <a:cs typeface="Century Gothic"/>
            </a:endParaRPr>
          </a:p>
          <a:p>
            <a:pPr>
              <a:lnSpc>
                <a:spcPct val="100000"/>
              </a:lnSpc>
            </a:pPr>
            <a:r>
              <a:rPr lang="en-US" dirty="0" smtClean="0">
                <a:solidFill>
                  <a:schemeClr val="tx1"/>
                </a:solidFill>
                <a:cs typeface="Century Gothic"/>
              </a:rPr>
              <a:t>The issue is data at rest – not data in motion</a:t>
            </a:r>
          </a:p>
          <a:p>
            <a:pPr lvl="1">
              <a:lnSpc>
                <a:spcPct val="100000"/>
              </a:lnSpc>
            </a:pPr>
            <a:r>
              <a:rPr lang="en-US" dirty="0" smtClean="0">
                <a:solidFill>
                  <a:schemeClr val="tx1"/>
                </a:solidFill>
                <a:cs typeface="Century Gothic"/>
              </a:rPr>
              <a:t>URLs are often logged in clear text server logs, including query parameters</a:t>
            </a:r>
          </a:p>
          <a:p>
            <a:pPr lvl="1">
              <a:lnSpc>
                <a:spcPct val="100000"/>
              </a:lnSpc>
            </a:pPr>
            <a:r>
              <a:rPr lang="en-US" dirty="0" smtClean="0">
                <a:solidFill>
                  <a:schemeClr val="tx1"/>
                </a:solidFill>
                <a:cs typeface="Century Gothic"/>
              </a:rPr>
              <a:t>GET requests are bookmarkable and visible in browser history</a:t>
            </a:r>
          </a:p>
          <a:p>
            <a:pPr lvl="1">
              <a:lnSpc>
                <a:spcPct val="100000"/>
              </a:lnSpc>
            </a:pPr>
            <a:endParaRPr lang="en-US" dirty="0" smtClean="0">
              <a:solidFill>
                <a:schemeClr val="tx1"/>
              </a:solidFill>
              <a:cs typeface="Century Gothic"/>
            </a:endParaRPr>
          </a:p>
          <a:p>
            <a:pPr>
              <a:lnSpc>
                <a:spcPct val="100000"/>
              </a:lnSpc>
            </a:pPr>
            <a:r>
              <a:rPr lang="en-US" dirty="0" smtClean="0">
                <a:solidFill>
                  <a:schemeClr val="tx1"/>
                </a:solidFill>
                <a:cs typeface="Century Gothic"/>
              </a:rPr>
              <a:t>URLs are generally not treated in a secure fashion, so don't use them to send sensitive data</a:t>
            </a:r>
          </a:p>
          <a:p>
            <a:pPr lvl="1">
              <a:lnSpc>
                <a:spcPct val="100000"/>
              </a:lnSpc>
            </a:pPr>
            <a:r>
              <a:rPr lang="en-US" dirty="0" smtClean="0">
                <a:solidFill>
                  <a:schemeClr val="tx1"/>
                </a:solidFill>
                <a:cs typeface="Century Gothic"/>
              </a:rPr>
              <a:t>Payload or headers are better</a:t>
            </a:r>
          </a:p>
          <a:p>
            <a:pPr>
              <a:lnSpc>
                <a:spcPct val="100000"/>
              </a:lnSpc>
            </a:pPr>
            <a:endParaRPr lang="en-US" dirty="0" smtClean="0">
              <a:solidFill>
                <a:schemeClr val="tx1"/>
              </a:solidFill>
              <a:cs typeface="Century Gothic"/>
            </a:endParaRPr>
          </a:p>
        </p:txBody>
      </p:sp>
      <p:sp>
        <p:nvSpPr>
          <p:cNvPr id="5" name="Slide Number Placeholder 4"/>
          <p:cNvSpPr>
            <a:spLocks noGrp="1"/>
          </p:cNvSpPr>
          <p:nvPr>
            <p:ph type="sldNum" sz="quarter" idx="11"/>
          </p:nvPr>
        </p:nvSpPr>
        <p:spPr>
          <a:xfrm>
            <a:off x="7086600" y="6556248"/>
            <a:ext cx="1828800" cy="301752"/>
          </a:xfrm>
        </p:spPr>
        <p:txBody>
          <a:bodyPr/>
          <a:lstStyle/>
          <a:p>
            <a:fld id="{76807970-5BF8-6F49-93A5-8B7A8174FE81}" type="slidenum">
              <a:rPr lang="en-US" smtClean="0"/>
              <a:pPr/>
              <a:t>63</a:t>
            </a:fld>
            <a:endParaRPr lang="en-US" dirty="0"/>
          </a:p>
        </p:txBody>
      </p:sp>
      <p:sp>
        <p:nvSpPr>
          <p:cNvPr id="4" name="Title 3"/>
          <p:cNvSpPr>
            <a:spLocks noGrp="1"/>
          </p:cNvSpPr>
          <p:nvPr>
            <p:ph type="title"/>
          </p:nvPr>
        </p:nvSpPr>
        <p:spPr/>
        <p:txBody>
          <a:bodyPr/>
          <a:lstStyle/>
          <a:p>
            <a:r>
              <a:rPr lang="en-US" dirty="0" smtClean="0"/>
              <a:t>So then I can send passwords via query params?</a:t>
            </a:r>
            <a:endParaRPr lang="en-US" dirty="0"/>
          </a:p>
        </p:txBody>
      </p:sp>
    </p:spTree>
    <p:extLst>
      <p:ext uri="{BB962C8B-B14F-4D97-AF65-F5344CB8AC3E}">
        <p14:creationId xmlns:p14="http://schemas.microsoft.com/office/powerpoint/2010/main" val="119970721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smtClean="0"/>
              <a:t>One-way SSL (server validation)</a:t>
            </a:r>
          </a:p>
          <a:p>
            <a:pPr lvl="1"/>
            <a:r>
              <a:rPr lang="en-US" dirty="0" smtClean="0"/>
              <a:t>Server presents certificate, client does not</a:t>
            </a:r>
          </a:p>
          <a:p>
            <a:pPr lvl="1"/>
            <a:r>
              <a:rPr lang="en-US" dirty="0" smtClean="0"/>
              <a:t>Client optionally validates the server certificate</a:t>
            </a:r>
          </a:p>
          <a:p>
            <a:pPr lvl="1"/>
            <a:r>
              <a:rPr lang="en-US" dirty="0" smtClean="0"/>
              <a:t>Server must validate client via other means (HTTP message traffic)</a:t>
            </a:r>
          </a:p>
          <a:p>
            <a:pPr lvl="2"/>
            <a:r>
              <a:rPr lang="en-US" dirty="0" smtClean="0"/>
              <a:t>Basic </a:t>
            </a:r>
            <a:r>
              <a:rPr lang="en-US" dirty="0" err="1" smtClean="0"/>
              <a:t>Auth</a:t>
            </a:r>
            <a:r>
              <a:rPr lang="en-US" dirty="0" smtClean="0"/>
              <a:t>, OAuth, etc.</a:t>
            </a:r>
          </a:p>
          <a:p>
            <a:pPr lvl="1"/>
            <a:r>
              <a:rPr lang="en-US" dirty="0" smtClean="0"/>
              <a:t>This is standard web https</a:t>
            </a:r>
          </a:p>
          <a:p>
            <a:endParaRPr lang="en-US" dirty="0" smtClean="0"/>
          </a:p>
          <a:p>
            <a:r>
              <a:rPr lang="en-US" dirty="0" smtClean="0"/>
              <a:t>Two-way SSL (mutual authentication)</a:t>
            </a:r>
          </a:p>
          <a:p>
            <a:pPr lvl="1"/>
            <a:r>
              <a:rPr lang="en-US" dirty="0" smtClean="0"/>
              <a:t>Both client and server present a certificate</a:t>
            </a:r>
          </a:p>
          <a:p>
            <a:pPr lvl="1"/>
            <a:r>
              <a:rPr lang="en-US" dirty="0" smtClean="0"/>
              <a:t>Client and server each validate the other's certificate</a:t>
            </a:r>
          </a:p>
          <a:p>
            <a:endParaRPr lang="en-US" dirty="0" smtClean="0"/>
          </a:p>
          <a:p>
            <a:r>
              <a:rPr lang="en-US" dirty="0" smtClean="0"/>
              <a:t>One-way SSL is much more commonly used</a:t>
            </a:r>
          </a:p>
          <a:p>
            <a:pPr lvl="1"/>
            <a:r>
              <a:rPr lang="en-US" dirty="0" smtClean="0"/>
              <a:t>Common to use two-way SSL for machine-to-machine connections, including Apigee to backend target</a:t>
            </a:r>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One-Way versus Two-Way SSL</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64</a:t>
            </a:fld>
            <a:endParaRPr lang="en-US" dirty="0"/>
          </a:p>
        </p:txBody>
      </p:sp>
    </p:spTree>
    <p:extLst>
      <p:ext uri="{BB962C8B-B14F-4D97-AF65-F5344CB8AC3E}">
        <p14:creationId xmlns:p14="http://schemas.microsoft.com/office/powerpoint/2010/main" val="170025639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err="1" smtClean="0"/>
              <a:t>Keystore</a:t>
            </a:r>
            <a:endParaRPr lang="en-US" dirty="0" smtClean="0"/>
          </a:p>
          <a:p>
            <a:pPr lvl="1"/>
            <a:r>
              <a:rPr lang="en-US" dirty="0" smtClean="0"/>
              <a:t>Used to store certificate(s) to be presented to remote server during SSL communication</a:t>
            </a:r>
          </a:p>
          <a:p>
            <a:pPr lvl="1"/>
            <a:r>
              <a:rPr lang="en-US" dirty="0" smtClean="0"/>
              <a:t>Also stores private key used to encrypt SSL traffic to the remote server</a:t>
            </a:r>
          </a:p>
          <a:p>
            <a:endParaRPr lang="en-US" dirty="0" smtClean="0"/>
          </a:p>
          <a:p>
            <a:r>
              <a:rPr lang="en-US" dirty="0" smtClean="0"/>
              <a:t>Truststore</a:t>
            </a:r>
          </a:p>
          <a:p>
            <a:pPr lvl="1"/>
            <a:r>
              <a:rPr lang="en-US" dirty="0" smtClean="0"/>
              <a:t>Used to store certificates to compare with remote certificates received during SSL communications</a:t>
            </a:r>
          </a:p>
          <a:p>
            <a:pPr lvl="1"/>
            <a:r>
              <a:rPr lang="en-US" dirty="0" smtClean="0"/>
              <a:t>Communication may be set to only allow communication with trusted servers</a:t>
            </a:r>
          </a:p>
          <a:p>
            <a:endParaRPr lang="en-US" dirty="0" smtClean="0"/>
          </a:p>
          <a:p>
            <a:r>
              <a:rPr lang="en-US" dirty="0" err="1" smtClean="0"/>
              <a:t>Keystores</a:t>
            </a:r>
            <a:r>
              <a:rPr lang="en-US" dirty="0" smtClean="0"/>
              <a:t> and </a:t>
            </a:r>
            <a:r>
              <a:rPr lang="en-US" dirty="0" err="1" smtClean="0"/>
              <a:t>truststores</a:t>
            </a:r>
            <a:r>
              <a:rPr lang="en-US" dirty="0" smtClean="0"/>
              <a:t> are used for both client communication (via virtual hosts) and target communication (via target endpoints and target servers)</a:t>
            </a:r>
          </a:p>
        </p:txBody>
      </p:sp>
      <p:sp>
        <p:nvSpPr>
          <p:cNvPr id="3" name="Title 2"/>
          <p:cNvSpPr>
            <a:spLocks noGrp="1"/>
          </p:cNvSpPr>
          <p:nvPr>
            <p:ph type="title"/>
          </p:nvPr>
        </p:nvSpPr>
        <p:spPr>
          <a:xfrm>
            <a:off x="228600" y="444760"/>
            <a:ext cx="7835012" cy="365839"/>
          </a:xfrm>
        </p:spPr>
        <p:txBody>
          <a:bodyPr/>
          <a:lstStyle/>
          <a:p>
            <a:r>
              <a:rPr lang="en-US" dirty="0" smtClean="0"/>
              <a:t>Apigee </a:t>
            </a:r>
            <a:r>
              <a:rPr lang="en-US" dirty="0" err="1" smtClean="0"/>
              <a:t>Keystores</a:t>
            </a:r>
            <a:r>
              <a:rPr lang="en-US" dirty="0" smtClean="0"/>
              <a:t> and </a:t>
            </a:r>
            <a:r>
              <a:rPr lang="en-US" dirty="0" err="1" smtClean="0"/>
              <a:t>Truststores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65</a:t>
            </a:fld>
            <a:endParaRPr lang="en-US" dirty="0"/>
          </a:p>
        </p:txBody>
      </p:sp>
    </p:spTree>
    <p:extLst>
      <p:ext uri="{BB962C8B-B14F-4D97-AF65-F5344CB8AC3E}">
        <p14:creationId xmlns:p14="http://schemas.microsoft.com/office/powerpoint/2010/main" val="29325293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smtClean="0"/>
              <a:t>HTTP 1.0 connections are not persistent</a:t>
            </a:r>
          </a:p>
          <a:p>
            <a:pPr lvl="1"/>
            <a:r>
              <a:rPr lang="en-US" dirty="0" smtClean="0"/>
              <a:t>Use </a:t>
            </a:r>
            <a:r>
              <a:rPr lang="en-US" dirty="0" smtClean="0">
                <a:latin typeface="Consolas"/>
                <a:cs typeface="Consolas"/>
              </a:rPr>
              <a:t>Connection: Keep-Alive</a:t>
            </a:r>
            <a:r>
              <a:rPr lang="en-US" dirty="0" smtClean="0"/>
              <a:t> header</a:t>
            </a:r>
          </a:p>
          <a:p>
            <a:r>
              <a:rPr lang="en-US" dirty="0" smtClean="0"/>
              <a:t>HTTP 1.1 connections are persistent by default</a:t>
            </a:r>
          </a:p>
          <a:p>
            <a:pPr lvl="1"/>
            <a:r>
              <a:rPr lang="en-US" dirty="0" smtClean="0"/>
              <a:t>Client or server can send </a:t>
            </a:r>
            <a:r>
              <a:rPr lang="en-US" dirty="0" smtClean="0">
                <a:latin typeface="Consolas"/>
                <a:cs typeface="Consolas"/>
              </a:rPr>
              <a:t>Connection: close </a:t>
            </a:r>
            <a:r>
              <a:rPr lang="en-US" dirty="0" smtClean="0"/>
              <a:t>header to tear down a connection</a:t>
            </a:r>
          </a:p>
          <a:p>
            <a:r>
              <a:rPr lang="en-US" dirty="0" smtClean="0"/>
              <a:t>Connection establishment and teardown are relatively expensive</a:t>
            </a:r>
          </a:p>
          <a:p>
            <a:endParaRPr lang="en-US" dirty="0"/>
          </a:p>
          <a:p>
            <a:r>
              <a:rPr lang="en-US" dirty="0" smtClean="0"/>
              <a:t>For SSL, we want to use a persistent connection if more traffic is likely to come from the client</a:t>
            </a:r>
          </a:p>
          <a:p>
            <a:pPr lvl="1"/>
            <a:r>
              <a:rPr lang="en-US" dirty="0" smtClean="0"/>
              <a:t>For Apigee to backend, we almost always want a persistent connection</a:t>
            </a:r>
          </a:p>
          <a:p>
            <a:pPr lvl="2"/>
            <a:r>
              <a:rPr lang="en-US" dirty="0" smtClean="0"/>
              <a:t>Traffic from all clients generally flow to the same few targets, so connection is likely to be reused quickly</a:t>
            </a:r>
          </a:p>
          <a:p>
            <a:pPr lvl="1"/>
            <a:r>
              <a:rPr lang="en-US" dirty="0" smtClean="0"/>
              <a:t>For client to Apigee, balance the cost of caching connections with the likelihood of reusing connections</a:t>
            </a:r>
          </a:p>
        </p:txBody>
      </p:sp>
      <p:sp>
        <p:nvSpPr>
          <p:cNvPr id="3" name="Title 2"/>
          <p:cNvSpPr>
            <a:spLocks noGrp="1"/>
          </p:cNvSpPr>
          <p:nvPr>
            <p:ph type="title"/>
          </p:nvPr>
        </p:nvSpPr>
        <p:spPr>
          <a:xfrm>
            <a:off x="228600" y="444760"/>
            <a:ext cx="7835012" cy="365839"/>
          </a:xfrm>
        </p:spPr>
        <p:txBody>
          <a:bodyPr/>
          <a:lstStyle/>
          <a:p>
            <a:r>
              <a:rPr lang="en-US" dirty="0" smtClean="0"/>
              <a:t>HTTP Persistent Connections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66</a:t>
            </a:fld>
            <a:endParaRPr lang="en-US" dirty="0"/>
          </a:p>
        </p:txBody>
      </p:sp>
    </p:spTree>
    <p:extLst>
      <p:ext uri="{BB962C8B-B14F-4D97-AF65-F5344CB8AC3E}">
        <p14:creationId xmlns:p14="http://schemas.microsoft.com/office/powerpoint/2010/main" val="179269683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smtClean="0"/>
              <a:t>Used to differentiate incoming traffic</a:t>
            </a:r>
            <a:endParaRPr lang="en-US" dirty="0"/>
          </a:p>
          <a:p>
            <a:pPr lvl="1"/>
            <a:r>
              <a:rPr lang="en-US" dirty="0" smtClean="0"/>
              <a:t>Configured on Apigee Edge</a:t>
            </a:r>
          </a:p>
          <a:p>
            <a:pPr lvl="1"/>
            <a:r>
              <a:rPr lang="en-US" dirty="0" smtClean="0"/>
              <a:t>Only for client requests, not target communication</a:t>
            </a:r>
          </a:p>
          <a:p>
            <a:pPr lvl="1"/>
            <a:r>
              <a:rPr lang="en-US" dirty="0" smtClean="0"/>
              <a:t>For cloud, virtual hosts can only be configured by Apigee Support</a:t>
            </a:r>
          </a:p>
          <a:p>
            <a:pPr marL="0" lvl="1" indent="0">
              <a:buNone/>
              <a:tabLst>
                <a:tab pos="0" algn="l"/>
              </a:tabLst>
            </a:pPr>
            <a:r>
              <a:rPr lang="en-US" sz="1200" dirty="0" smtClean="0">
                <a:latin typeface="Consolas"/>
                <a:cs typeface="Consolas"/>
              </a:rPr>
              <a:t>   GET https://</a:t>
            </a:r>
            <a:r>
              <a:rPr lang="en-US" sz="1200" dirty="0" err="1" smtClean="0">
                <a:latin typeface="Consolas"/>
                <a:cs typeface="Consolas"/>
              </a:rPr>
              <a:t>api.enterprise.apigee.com</a:t>
            </a:r>
            <a:r>
              <a:rPr lang="en-US" sz="1200" dirty="0" smtClean="0">
                <a:latin typeface="Consolas"/>
                <a:cs typeface="Consolas"/>
              </a:rPr>
              <a:t>/v1/o/{org}/e/{</a:t>
            </a:r>
            <a:r>
              <a:rPr lang="en-US" sz="1200" dirty="0" err="1" smtClean="0">
                <a:latin typeface="Consolas"/>
                <a:cs typeface="Consolas"/>
              </a:rPr>
              <a:t>env</a:t>
            </a:r>
            <a:r>
              <a:rPr lang="en-US" sz="1200" dirty="0" smtClean="0">
                <a:latin typeface="Consolas"/>
                <a:cs typeface="Consolas"/>
              </a:rPr>
              <a:t>}/</a:t>
            </a:r>
            <a:r>
              <a:rPr lang="en-US" sz="1200" dirty="0" err="1" smtClean="0">
                <a:latin typeface="Consolas"/>
                <a:cs typeface="Consolas"/>
              </a:rPr>
              <a:t>virtualhosts</a:t>
            </a:r>
            <a:r>
              <a:rPr lang="en-US" sz="1200" dirty="0" smtClean="0">
                <a:latin typeface="Consolas"/>
                <a:cs typeface="Consolas"/>
              </a:rPr>
              <a:t>/secure</a:t>
            </a:r>
            <a:endParaRPr lang="en-US" sz="1200" dirty="0">
              <a:latin typeface="Consolas"/>
              <a:cs typeface="Consolas"/>
            </a:endParaRPr>
          </a:p>
          <a:p>
            <a:pPr marL="548640" lvl="1" indent="0">
              <a:buNone/>
            </a:pPr>
            <a:endParaRPr lang="en-US" dirty="0" smtClean="0"/>
          </a:p>
        </p:txBody>
      </p:sp>
      <p:sp>
        <p:nvSpPr>
          <p:cNvPr id="3" name="Title 2"/>
          <p:cNvSpPr>
            <a:spLocks noGrp="1"/>
          </p:cNvSpPr>
          <p:nvPr>
            <p:ph type="title"/>
          </p:nvPr>
        </p:nvSpPr>
        <p:spPr>
          <a:xfrm>
            <a:off x="228600" y="444760"/>
            <a:ext cx="7835012" cy="365839"/>
          </a:xfrm>
        </p:spPr>
        <p:txBody>
          <a:bodyPr/>
          <a:lstStyle/>
          <a:p>
            <a:r>
              <a:rPr lang="en-US" dirty="0" smtClean="0"/>
              <a:t>Virtual Host SSL Configuration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67</a:t>
            </a:fld>
            <a:endParaRPr lang="en-US" dirty="0"/>
          </a:p>
        </p:txBody>
      </p:sp>
      <p:sp>
        <p:nvSpPr>
          <p:cNvPr id="6" name="TextBox 5"/>
          <p:cNvSpPr txBox="1"/>
          <p:nvPr/>
        </p:nvSpPr>
        <p:spPr>
          <a:xfrm>
            <a:off x="217488" y="2896462"/>
            <a:ext cx="8686800" cy="3600985"/>
          </a:xfrm>
          <a:prstGeom prst="rect">
            <a:avLst/>
          </a:prstGeom>
          <a:noFill/>
        </p:spPr>
        <p:txBody>
          <a:bodyPr wrap="square" numCol="2" rtlCol="0">
            <a:spAutoFit/>
          </a:bodyPr>
          <a:lstStyle/>
          <a:p>
            <a:pPr marL="182880">
              <a:buSzPct val="60000"/>
            </a:pPr>
            <a:r>
              <a:rPr lang="en-US" sz="1200" dirty="0" smtClean="0">
                <a:latin typeface="Consolas"/>
                <a:cs typeface="Consolas"/>
              </a:rPr>
              <a:t>{</a:t>
            </a:r>
            <a:endParaRPr lang="en-US" sz="1200" dirty="0">
              <a:latin typeface="Consolas"/>
              <a:cs typeface="Consolas"/>
            </a:endParaRPr>
          </a:p>
          <a:p>
            <a:pPr marL="182880" lvl="1">
              <a:buSzPct val="60000"/>
            </a:pPr>
            <a:r>
              <a:rPr lang="en-US" sz="1200" dirty="0" smtClean="0">
                <a:latin typeface="Consolas"/>
                <a:cs typeface="Consolas"/>
              </a:rPr>
              <a:t>  "</a:t>
            </a:r>
            <a:r>
              <a:rPr lang="en-US" sz="1200" dirty="0" err="1" smtClean="0">
                <a:latin typeface="Consolas"/>
                <a:cs typeface="Consolas"/>
              </a:rPr>
              <a:t>hostAliases</a:t>
            </a:r>
            <a:r>
              <a:rPr lang="en-US" sz="1200" dirty="0" smtClean="0">
                <a:latin typeface="Consolas"/>
                <a:cs typeface="Consolas"/>
              </a:rPr>
              <a:t>" : [ "</a:t>
            </a:r>
            <a:r>
              <a:rPr lang="en-US" sz="1200" dirty="0" err="1" smtClean="0">
                <a:latin typeface="Consolas"/>
                <a:cs typeface="Consolas"/>
              </a:rPr>
              <a:t>myorg-prod.apigee.net</a:t>
            </a:r>
            <a:r>
              <a:rPr lang="en-US" sz="1200" dirty="0" smtClean="0">
                <a:latin typeface="Consolas"/>
                <a:cs typeface="Consolas"/>
              </a:rPr>
              <a:t>" ],</a:t>
            </a:r>
            <a:endParaRPr lang="en-US" sz="1200" dirty="0">
              <a:latin typeface="Consolas"/>
              <a:cs typeface="Consolas"/>
            </a:endParaRPr>
          </a:p>
          <a:p>
            <a:pPr marL="182880" lvl="1">
              <a:buSzPct val="60000"/>
            </a:pPr>
            <a:r>
              <a:rPr lang="en-US" sz="1200" dirty="0" smtClean="0">
                <a:latin typeface="Consolas"/>
                <a:cs typeface="Consolas"/>
              </a:rPr>
              <a:t>  "interfaces" : [],</a:t>
            </a:r>
          </a:p>
          <a:p>
            <a:pPr marL="182880" lvl="1">
              <a:buSzPct val="60000"/>
            </a:pPr>
            <a:r>
              <a:rPr lang="en-US" sz="1200" dirty="0" smtClean="0">
                <a:latin typeface="Consolas"/>
                <a:cs typeface="Consolas"/>
              </a:rPr>
              <a:t>  "name" : "secure",</a:t>
            </a:r>
          </a:p>
          <a:p>
            <a:pPr marL="182880" lvl="1">
              <a:buSzPct val="60000"/>
            </a:pPr>
            <a:r>
              <a:rPr lang="en-US" sz="1200" dirty="0">
                <a:latin typeface="Consolas"/>
                <a:cs typeface="Consolas"/>
              </a:rPr>
              <a:t> </a:t>
            </a:r>
            <a:r>
              <a:rPr lang="en-US" sz="1200" dirty="0" smtClean="0">
                <a:latin typeface="Consolas"/>
                <a:cs typeface="Consolas"/>
              </a:rPr>
              <a:t> "port" : "443",</a:t>
            </a:r>
          </a:p>
          <a:p>
            <a:pPr marL="182880" lvl="1">
              <a:buSzPct val="60000"/>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sSLInfo</a:t>
            </a:r>
            <a:r>
              <a:rPr lang="en-US" sz="1200" dirty="0" smtClean="0">
                <a:latin typeface="Consolas"/>
                <a:cs typeface="Consolas"/>
              </a:rPr>
              <a:t>" : {</a:t>
            </a:r>
          </a:p>
          <a:p>
            <a:pPr marL="182880" lvl="1">
              <a:buSzPct val="60000"/>
            </a:pPr>
            <a:r>
              <a:rPr lang="en-US" sz="1200" dirty="0">
                <a:latin typeface="Consolas"/>
                <a:cs typeface="Consolas"/>
              </a:rPr>
              <a:t> </a:t>
            </a:r>
            <a:r>
              <a:rPr lang="en-US" sz="1200" dirty="0" smtClean="0">
                <a:latin typeface="Consolas"/>
                <a:cs typeface="Consolas"/>
              </a:rPr>
              <a:t>   "ciphers" : [],</a:t>
            </a:r>
          </a:p>
          <a:p>
            <a:pPr marL="182880" lvl="1">
              <a:buSzPct val="60000"/>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clientAuthEnabled</a:t>
            </a:r>
            <a:r>
              <a:rPr lang="en-US" sz="1200" dirty="0" smtClean="0">
                <a:latin typeface="Consolas"/>
                <a:cs typeface="Consolas"/>
              </a:rPr>
              <a:t>" : true,</a:t>
            </a:r>
            <a:endParaRPr lang="en-US" sz="1200" dirty="0">
              <a:latin typeface="Consolas"/>
              <a:cs typeface="Consolas"/>
            </a:endParaRPr>
          </a:p>
          <a:p>
            <a:pPr marL="182880" lvl="1">
              <a:buSzPct val="60000"/>
            </a:pPr>
            <a:r>
              <a:rPr lang="en-US" sz="1200" dirty="0" smtClean="0">
                <a:latin typeface="Consolas"/>
                <a:cs typeface="Consolas"/>
              </a:rPr>
              <a:t>    "enabled" : true,</a:t>
            </a:r>
          </a:p>
          <a:p>
            <a:pPr marL="182880" lvl="1">
              <a:buSzPct val="60000"/>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ignoreValidationErrors</a:t>
            </a:r>
            <a:r>
              <a:rPr lang="en-US" sz="1200" dirty="0" smtClean="0">
                <a:latin typeface="Consolas"/>
                <a:cs typeface="Consolas"/>
              </a:rPr>
              <a:t>" : false,</a:t>
            </a:r>
          </a:p>
          <a:p>
            <a:pPr marL="182880" lvl="1">
              <a:buSzPct val="60000"/>
            </a:pPr>
            <a:endParaRPr lang="en-US" sz="1200" dirty="0" smtClean="0">
              <a:latin typeface="Consolas"/>
              <a:cs typeface="Consolas"/>
            </a:endParaRPr>
          </a:p>
          <a:p>
            <a:pPr marL="182880" lvl="1">
              <a:buSzPct val="60000"/>
            </a:pPr>
            <a:r>
              <a:rPr lang="en-US" sz="1200" dirty="0" smtClean="0">
                <a:latin typeface="Consolas"/>
                <a:cs typeface="Consolas"/>
              </a:rPr>
              <a:t>    "</a:t>
            </a:r>
            <a:r>
              <a:rPr lang="en-US" sz="1200" dirty="0" err="1" smtClean="0">
                <a:latin typeface="Consolas"/>
                <a:cs typeface="Consolas"/>
              </a:rPr>
              <a:t>keyAlias</a:t>
            </a:r>
            <a:r>
              <a:rPr lang="en-US" sz="1200" dirty="0" smtClean="0">
                <a:latin typeface="Consolas"/>
                <a:cs typeface="Consolas"/>
              </a:rPr>
              <a:t>" : "</a:t>
            </a:r>
            <a:r>
              <a:rPr lang="en-US" sz="1200" dirty="0" err="1" smtClean="0">
                <a:latin typeface="Consolas"/>
                <a:cs typeface="Consolas"/>
              </a:rPr>
              <a:t>myKey</a:t>
            </a:r>
            <a:r>
              <a:rPr lang="en-US" sz="1200" dirty="0" smtClean="0">
                <a:latin typeface="Consolas"/>
                <a:cs typeface="Consolas"/>
              </a:rPr>
              <a:t>",</a:t>
            </a:r>
            <a:endParaRPr lang="en-US" sz="1200" dirty="0">
              <a:latin typeface="Consolas"/>
              <a:cs typeface="Consolas"/>
            </a:endParaRPr>
          </a:p>
          <a:p>
            <a:pPr marL="182880" lvl="1">
              <a:buSzPct val="60000"/>
            </a:pPr>
            <a:r>
              <a:rPr lang="en-US" sz="1200" dirty="0" smtClean="0">
                <a:latin typeface="Consolas"/>
                <a:cs typeface="Consolas"/>
              </a:rPr>
              <a:t>    "</a:t>
            </a:r>
            <a:r>
              <a:rPr lang="en-US" sz="1200" dirty="0" err="1" smtClean="0">
                <a:latin typeface="Consolas"/>
                <a:cs typeface="Consolas"/>
              </a:rPr>
              <a:t>keyStore</a:t>
            </a:r>
            <a:r>
              <a:rPr lang="en-US" sz="1200" dirty="0" smtClean="0">
                <a:latin typeface="Consolas"/>
                <a:cs typeface="Consolas"/>
              </a:rPr>
              <a:t>" : "</a:t>
            </a:r>
            <a:r>
              <a:rPr lang="en-US" sz="1200" dirty="0" err="1" smtClean="0">
                <a:latin typeface="Consolas"/>
                <a:cs typeface="Consolas"/>
              </a:rPr>
              <a:t>myKeystore</a:t>
            </a:r>
            <a:r>
              <a:rPr lang="en-US" sz="1200" dirty="0" smtClean="0">
                <a:latin typeface="Consolas"/>
                <a:cs typeface="Consolas"/>
              </a:rPr>
              <a:t>",</a:t>
            </a:r>
          </a:p>
          <a:p>
            <a:pPr marL="182880" lvl="1">
              <a:buSzPct val="60000"/>
            </a:pPr>
            <a:endParaRPr lang="en-US" sz="1200" dirty="0" smtClean="0">
              <a:latin typeface="Consolas"/>
              <a:cs typeface="Consolas"/>
            </a:endParaRPr>
          </a:p>
          <a:p>
            <a:pPr marL="182880" lvl="1">
              <a:buSzPct val="60000"/>
            </a:pPr>
            <a:r>
              <a:rPr lang="en-US" sz="1200" dirty="0">
                <a:latin typeface="Consolas"/>
                <a:cs typeface="Consolas"/>
              </a:rPr>
              <a:t> </a:t>
            </a:r>
            <a:r>
              <a:rPr lang="en-US" sz="1200" dirty="0" smtClean="0">
                <a:latin typeface="Consolas"/>
                <a:cs typeface="Consolas"/>
              </a:rPr>
              <a:t>   "protocols" : [],</a:t>
            </a:r>
          </a:p>
          <a:p>
            <a:pPr marL="182880" lvl="1">
              <a:buSzPct val="60000"/>
            </a:pPr>
            <a:r>
              <a:rPr lang="en-US" sz="1200" dirty="0">
                <a:latin typeface="Consolas"/>
                <a:cs typeface="Consolas"/>
              </a:rPr>
              <a:t> </a:t>
            </a:r>
            <a:r>
              <a:rPr lang="en-US" sz="1200" dirty="0" smtClean="0">
                <a:latin typeface="Consolas"/>
                <a:cs typeface="Consolas"/>
              </a:rPr>
              <a:t>   "</a:t>
            </a:r>
            <a:r>
              <a:rPr lang="en-US" sz="1200" dirty="0" err="1" smtClean="0">
                <a:latin typeface="Consolas"/>
                <a:cs typeface="Consolas"/>
              </a:rPr>
              <a:t>trustStore</a:t>
            </a:r>
            <a:r>
              <a:rPr lang="en-US" sz="1200" dirty="0" smtClean="0">
                <a:latin typeface="Consolas"/>
                <a:cs typeface="Consolas"/>
              </a:rPr>
              <a:t>" : "</a:t>
            </a:r>
            <a:r>
              <a:rPr lang="en-US" sz="1200" dirty="0" err="1" smtClean="0">
                <a:latin typeface="Consolas"/>
                <a:cs typeface="Consolas"/>
              </a:rPr>
              <a:t>myTruststore</a:t>
            </a:r>
            <a:r>
              <a:rPr lang="en-US" sz="1200" dirty="0" smtClean="0">
                <a:latin typeface="Consolas"/>
                <a:cs typeface="Consolas"/>
              </a:rPr>
              <a:t>"</a:t>
            </a:r>
          </a:p>
          <a:p>
            <a:pPr marL="182880" lvl="1">
              <a:buSzPct val="60000"/>
            </a:pPr>
            <a:r>
              <a:rPr lang="en-US" sz="1200" dirty="0" smtClean="0">
                <a:latin typeface="Consolas"/>
                <a:cs typeface="Consolas"/>
              </a:rPr>
              <a:t>  }</a:t>
            </a:r>
            <a:endParaRPr lang="en-US" sz="1200" dirty="0">
              <a:latin typeface="Consolas"/>
              <a:cs typeface="Consolas"/>
            </a:endParaRPr>
          </a:p>
          <a:p>
            <a:pPr marL="182880" lvl="1">
              <a:buSzPct val="60000"/>
            </a:pPr>
            <a:r>
              <a:rPr lang="en-US" sz="1200" dirty="0" smtClean="0">
                <a:latin typeface="Consolas"/>
                <a:cs typeface="Consolas"/>
              </a:rPr>
              <a:t>}</a:t>
            </a:r>
            <a:endParaRPr lang="en-US" sz="1200" dirty="0">
              <a:latin typeface="Consolas"/>
              <a:cs typeface="Consolas"/>
            </a:endParaRPr>
          </a:p>
          <a:p>
            <a:pPr marL="182880" lvl="1">
              <a:buSzPct val="60000"/>
            </a:pPr>
            <a:endParaRPr lang="en-US" sz="1200" dirty="0" smtClean="0">
              <a:latin typeface="Consolas"/>
              <a:cs typeface="Consolas"/>
            </a:endParaRPr>
          </a:p>
          <a:p>
            <a:pPr marL="182880" lvl="1">
              <a:buSzPct val="60000"/>
            </a:pPr>
            <a:r>
              <a:rPr lang="en-US" sz="1200" dirty="0" smtClean="0">
                <a:solidFill>
                  <a:srgbClr val="0000FF"/>
                </a:solidFill>
                <a:latin typeface="Consolas"/>
                <a:cs typeface="Consolas"/>
              </a:rPr>
              <a:t>// host names allowed for virtual host </a:t>
            </a:r>
          </a:p>
          <a:p>
            <a:pPr marL="182880" lvl="1">
              <a:buSzPct val="60000"/>
            </a:pPr>
            <a:r>
              <a:rPr lang="en-US" sz="1200" dirty="0" smtClean="0">
                <a:solidFill>
                  <a:srgbClr val="0000FF"/>
                </a:solidFill>
                <a:latin typeface="Consolas"/>
                <a:cs typeface="Consolas"/>
              </a:rPr>
              <a:t>// named network interfaces, not used in cloud</a:t>
            </a:r>
            <a:endParaRPr lang="en-US" sz="1200" dirty="0">
              <a:solidFill>
                <a:srgbClr val="0000FF"/>
              </a:solidFill>
              <a:latin typeface="Consolas"/>
              <a:cs typeface="Consolas"/>
            </a:endParaRPr>
          </a:p>
          <a:p>
            <a:pPr marL="182880" lvl="1">
              <a:buSzPct val="60000"/>
            </a:pPr>
            <a:r>
              <a:rPr lang="en-US" sz="1200" dirty="0" smtClean="0">
                <a:solidFill>
                  <a:srgbClr val="0000FF"/>
                </a:solidFill>
                <a:latin typeface="Consolas"/>
                <a:cs typeface="Consolas"/>
              </a:rPr>
              <a:t>// name for referring to this virtual host</a:t>
            </a:r>
          </a:p>
          <a:p>
            <a:pPr marL="182880" lvl="1">
              <a:buSzPct val="60000"/>
            </a:pPr>
            <a:r>
              <a:rPr lang="en-US" sz="1200" dirty="0" smtClean="0">
                <a:solidFill>
                  <a:srgbClr val="0000FF"/>
                </a:solidFill>
                <a:latin typeface="Consolas"/>
                <a:cs typeface="Consolas"/>
              </a:rPr>
              <a:t>// incoming traffic port number on router</a:t>
            </a:r>
            <a:endParaRPr lang="en-US" sz="1200" dirty="0">
              <a:solidFill>
                <a:srgbClr val="0000FF"/>
              </a:solidFill>
              <a:latin typeface="Consolas"/>
              <a:cs typeface="Consolas"/>
            </a:endParaRPr>
          </a:p>
          <a:p>
            <a:pPr marL="182880" lvl="1">
              <a:buSzPct val="60000"/>
            </a:pPr>
            <a:endParaRPr lang="en-US" sz="1200" dirty="0" smtClean="0">
              <a:solidFill>
                <a:srgbClr val="0000FF"/>
              </a:solidFill>
              <a:latin typeface="Consolas"/>
              <a:cs typeface="Consolas"/>
            </a:endParaRPr>
          </a:p>
          <a:p>
            <a:pPr marL="182880" lvl="1">
              <a:buSzPct val="60000"/>
            </a:pPr>
            <a:r>
              <a:rPr lang="en-US" sz="1200" dirty="0" smtClean="0">
                <a:solidFill>
                  <a:srgbClr val="0000FF"/>
                </a:solidFill>
                <a:latin typeface="Consolas"/>
                <a:cs typeface="Consolas"/>
              </a:rPr>
              <a:t>// list of ciphers allowed for SSL conn</a:t>
            </a:r>
          </a:p>
          <a:p>
            <a:pPr marL="182880" lvl="1">
              <a:buSzPct val="60000"/>
            </a:pPr>
            <a:r>
              <a:rPr lang="en-US" sz="1200" dirty="0" smtClean="0">
                <a:solidFill>
                  <a:srgbClr val="0000FF"/>
                </a:solidFill>
                <a:latin typeface="Consolas"/>
                <a:cs typeface="Consolas"/>
              </a:rPr>
              <a:t>// if true, client cert will be required</a:t>
            </a:r>
          </a:p>
          <a:p>
            <a:pPr marL="182880" lvl="1">
              <a:buSzPct val="60000"/>
            </a:pPr>
            <a:r>
              <a:rPr lang="en-US" sz="1200" dirty="0" smtClean="0">
                <a:solidFill>
                  <a:srgbClr val="0000FF"/>
                </a:solidFill>
                <a:latin typeface="Consolas"/>
                <a:cs typeface="Consolas"/>
              </a:rPr>
              <a:t>// SSL not used if enabled = false</a:t>
            </a:r>
          </a:p>
          <a:p>
            <a:pPr marL="182880" lvl="1">
              <a:buSzPct val="60000"/>
            </a:pPr>
            <a:r>
              <a:rPr lang="en-US" sz="1200" dirty="0" smtClean="0">
                <a:solidFill>
                  <a:srgbClr val="0000FF"/>
                </a:solidFill>
                <a:latin typeface="Consolas"/>
                <a:cs typeface="Consolas"/>
              </a:rPr>
              <a:t>// true = accept any cert</a:t>
            </a:r>
          </a:p>
          <a:p>
            <a:pPr marL="182880" lvl="1">
              <a:buSzPct val="60000"/>
            </a:pPr>
            <a:r>
              <a:rPr lang="en-US" sz="1200" dirty="0" smtClean="0">
                <a:solidFill>
                  <a:srgbClr val="0000FF"/>
                </a:solidFill>
                <a:latin typeface="Consolas"/>
                <a:cs typeface="Consolas"/>
              </a:rPr>
              <a:t>// false = validate cert against truststore</a:t>
            </a:r>
            <a:endParaRPr lang="en-US" sz="1200" dirty="0">
              <a:solidFill>
                <a:srgbClr val="0000FF"/>
              </a:solidFill>
              <a:latin typeface="Consolas"/>
              <a:cs typeface="Consolas"/>
            </a:endParaRPr>
          </a:p>
          <a:p>
            <a:pPr marL="182880" lvl="1">
              <a:buSzPct val="60000"/>
            </a:pPr>
            <a:r>
              <a:rPr lang="en-US" sz="1200" dirty="0" smtClean="0">
                <a:solidFill>
                  <a:srgbClr val="0000FF"/>
                </a:solidFill>
                <a:latin typeface="Consolas"/>
                <a:cs typeface="Consolas"/>
              </a:rPr>
              <a:t>// alias for the private key in the </a:t>
            </a:r>
            <a:r>
              <a:rPr lang="en-US" sz="1200" dirty="0" err="1" smtClean="0">
                <a:solidFill>
                  <a:srgbClr val="0000FF"/>
                </a:solidFill>
                <a:latin typeface="Consolas"/>
                <a:cs typeface="Consolas"/>
              </a:rPr>
              <a:t>keystore</a:t>
            </a:r>
            <a:endParaRPr lang="en-US" sz="1200" dirty="0" smtClean="0">
              <a:solidFill>
                <a:srgbClr val="0000FF"/>
              </a:solidFill>
              <a:latin typeface="Consolas"/>
              <a:cs typeface="Consolas"/>
            </a:endParaRPr>
          </a:p>
          <a:p>
            <a:pPr marL="182880" lvl="1">
              <a:buSzPct val="60000"/>
            </a:pPr>
            <a:r>
              <a:rPr lang="en-US" sz="1200" dirty="0" smtClean="0">
                <a:solidFill>
                  <a:srgbClr val="0000FF"/>
                </a:solidFill>
                <a:latin typeface="Consolas"/>
                <a:cs typeface="Consolas"/>
              </a:rPr>
              <a:t>// </a:t>
            </a:r>
            <a:r>
              <a:rPr lang="en-US" sz="1200" dirty="0" err="1" smtClean="0">
                <a:solidFill>
                  <a:srgbClr val="0000FF"/>
                </a:solidFill>
                <a:latin typeface="Consolas"/>
                <a:cs typeface="Consolas"/>
              </a:rPr>
              <a:t>keystore</a:t>
            </a:r>
            <a:r>
              <a:rPr lang="en-US" sz="1200" dirty="0" smtClean="0">
                <a:solidFill>
                  <a:srgbClr val="0000FF"/>
                </a:solidFill>
                <a:latin typeface="Consolas"/>
                <a:cs typeface="Consolas"/>
              </a:rPr>
              <a:t> containing cert and private key</a:t>
            </a:r>
            <a:endParaRPr lang="en-US" sz="1200" dirty="0">
              <a:solidFill>
                <a:srgbClr val="0000FF"/>
              </a:solidFill>
              <a:latin typeface="Consolas"/>
              <a:cs typeface="Consolas"/>
            </a:endParaRPr>
          </a:p>
          <a:p>
            <a:pPr marL="182880" lvl="1">
              <a:buSzPct val="60000"/>
            </a:pPr>
            <a:r>
              <a:rPr lang="en-US" sz="1200" dirty="0" smtClean="0">
                <a:solidFill>
                  <a:srgbClr val="0000FF"/>
                </a:solidFill>
                <a:latin typeface="Consolas"/>
                <a:cs typeface="Consolas"/>
              </a:rPr>
              <a:t>//   to be used for SSL connection</a:t>
            </a:r>
          </a:p>
          <a:p>
            <a:pPr marL="182880" lvl="1">
              <a:buSzPct val="60000"/>
            </a:pPr>
            <a:r>
              <a:rPr lang="en-US" sz="1200" dirty="0" smtClean="0">
                <a:solidFill>
                  <a:srgbClr val="0000FF"/>
                </a:solidFill>
                <a:latin typeface="Consolas"/>
                <a:cs typeface="Consolas"/>
              </a:rPr>
              <a:t>// list of protocols allowed for SSL conn</a:t>
            </a:r>
          </a:p>
          <a:p>
            <a:pPr marL="182880" lvl="1">
              <a:buSzPct val="60000"/>
            </a:pPr>
            <a:r>
              <a:rPr lang="en-US" sz="1200" dirty="0" smtClean="0">
                <a:solidFill>
                  <a:srgbClr val="0000FF"/>
                </a:solidFill>
                <a:latin typeface="Consolas"/>
                <a:cs typeface="Consolas"/>
              </a:rPr>
              <a:t>// </a:t>
            </a:r>
            <a:r>
              <a:rPr lang="en-US" sz="1200" dirty="0" err="1" smtClean="0">
                <a:solidFill>
                  <a:srgbClr val="0000FF"/>
                </a:solidFill>
                <a:latin typeface="Consolas"/>
                <a:cs typeface="Consolas"/>
              </a:rPr>
              <a:t>keystore</a:t>
            </a:r>
            <a:r>
              <a:rPr lang="en-US" sz="1200" dirty="0" smtClean="0">
                <a:solidFill>
                  <a:srgbClr val="0000FF"/>
                </a:solidFill>
                <a:latin typeface="Consolas"/>
                <a:cs typeface="Consolas"/>
              </a:rPr>
              <a:t> containing client certs and trust</a:t>
            </a:r>
          </a:p>
          <a:p>
            <a:pPr marL="182880" lvl="1">
              <a:buSzPct val="60000"/>
            </a:pPr>
            <a:r>
              <a:rPr lang="en-US" sz="1200" dirty="0" smtClean="0">
                <a:solidFill>
                  <a:srgbClr val="0000FF"/>
                </a:solidFill>
                <a:latin typeface="Consolas"/>
                <a:cs typeface="Consolas"/>
              </a:rPr>
              <a:t>//   chain for client validation</a:t>
            </a:r>
            <a:endParaRPr lang="en-US" sz="1200" dirty="0">
              <a:solidFill>
                <a:srgbClr val="0000FF"/>
              </a:solidFill>
              <a:latin typeface="Consolas"/>
              <a:cs typeface="Consolas"/>
            </a:endParaRPr>
          </a:p>
          <a:p>
            <a:pPr marL="182880" lvl="1">
              <a:buSzPct val="60000"/>
            </a:pPr>
            <a:endParaRPr lang="en-US" sz="1200" dirty="0" smtClean="0">
              <a:latin typeface="Consolas"/>
              <a:cs typeface="Consolas"/>
            </a:endParaRPr>
          </a:p>
        </p:txBody>
      </p:sp>
    </p:spTree>
    <p:extLst>
      <p:ext uri="{BB962C8B-B14F-4D97-AF65-F5344CB8AC3E}">
        <p14:creationId xmlns:p14="http://schemas.microsoft.com/office/powerpoint/2010/main" val="860383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1" end="1"/>
                                            </p:txEl>
                                          </p:spTgt>
                                        </p:tgtEl>
                                        <p:attrNameLst>
                                          <p:attrName>style.color</p:attrName>
                                        </p:attrNameLst>
                                      </p:cBhvr>
                                      <p:to>
                                        <a:srgbClr val="0B23D1"/>
                                      </p:to>
                                    </p:animClr>
                                  </p:childTnLst>
                                </p:cTn>
                              </p:par>
                              <p:par>
                                <p:cTn id="7" presetID="10" presetClass="entr" presetSubtype="0" fill="hold" nodeType="withEffect">
                                  <p:stCondLst>
                                    <p:cond delay="0"/>
                                  </p:stCondLst>
                                  <p:childTnLst>
                                    <p:set>
                                      <p:cBhvr>
                                        <p:cTn id="8" dur="1" fill="hold">
                                          <p:stCondLst>
                                            <p:cond delay="0"/>
                                          </p:stCondLst>
                                        </p:cTn>
                                        <p:tgtEl>
                                          <p:spTgt spid="6">
                                            <p:txEl>
                                              <p:pRg st="19" end="19"/>
                                            </p:txEl>
                                          </p:spTgt>
                                        </p:tgtEl>
                                        <p:attrNameLst>
                                          <p:attrName>style.visibility</p:attrName>
                                        </p:attrNameLst>
                                      </p:cBhvr>
                                      <p:to>
                                        <p:strVal val="visible"/>
                                      </p:to>
                                    </p:set>
                                    <p:animEffect transition="in" filter="fade">
                                      <p:cBhvr>
                                        <p:cTn id="9" dur="500"/>
                                        <p:tgtEl>
                                          <p:spTgt spid="6">
                                            <p:txEl>
                                              <p:pRg st="19" end="19"/>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500" fill="hold"/>
                                        <p:tgtEl>
                                          <p:spTgt spid="6">
                                            <p:txEl>
                                              <p:pRg st="1" end="1"/>
                                            </p:txEl>
                                          </p:spTgt>
                                        </p:tgtEl>
                                        <p:attrNameLst>
                                          <p:attrName>style.color</p:attrName>
                                        </p:attrNameLst>
                                      </p:cBhvr>
                                      <p:to>
                                        <a:srgbClr val="000000"/>
                                      </p:to>
                                    </p:animClr>
                                  </p:childTnLst>
                                </p:cTn>
                              </p:par>
                              <p:par>
                                <p:cTn id="14" presetID="3" presetClass="emph" presetSubtype="2" fill="hold" nodeType="withEffect">
                                  <p:stCondLst>
                                    <p:cond delay="0"/>
                                  </p:stCondLst>
                                  <p:childTnLst>
                                    <p:animClr clrSpc="rgb" dir="cw">
                                      <p:cBhvr override="childStyle">
                                        <p:cTn id="15" dur="500" fill="hold"/>
                                        <p:tgtEl>
                                          <p:spTgt spid="6">
                                            <p:txEl>
                                              <p:pRg st="19" end="19"/>
                                            </p:txEl>
                                          </p:spTgt>
                                        </p:tgtEl>
                                        <p:attrNameLst>
                                          <p:attrName>style.color</p:attrName>
                                        </p:attrNameLst>
                                      </p:cBhvr>
                                      <p:to>
                                        <a:schemeClr val="accent2"/>
                                      </p:to>
                                    </p:animClr>
                                  </p:childTnLst>
                                </p:cTn>
                              </p:par>
                              <p:par>
                                <p:cTn id="16" presetID="3" presetClass="emph" presetSubtype="2" fill="hold" nodeType="withEffect">
                                  <p:stCondLst>
                                    <p:cond delay="0"/>
                                  </p:stCondLst>
                                  <p:childTnLst>
                                    <p:animClr clrSpc="rgb" dir="cw">
                                      <p:cBhvr override="childStyle">
                                        <p:cTn id="17" dur="500" fill="hold"/>
                                        <p:tgtEl>
                                          <p:spTgt spid="6">
                                            <p:txEl>
                                              <p:pRg st="2" end="2"/>
                                            </p:txEl>
                                          </p:spTgt>
                                        </p:tgtEl>
                                        <p:attrNameLst>
                                          <p:attrName>style.color</p:attrName>
                                        </p:attrNameLst>
                                      </p:cBhvr>
                                      <p:to>
                                        <a:srgbClr val="0B23D1"/>
                                      </p:to>
                                    </p:animClr>
                                  </p:childTnLst>
                                </p:cTn>
                              </p:par>
                              <p:par>
                                <p:cTn id="18" presetID="10" presetClass="entr" presetSubtype="0" fill="hold" nodeType="withEffect">
                                  <p:stCondLst>
                                    <p:cond delay="0"/>
                                  </p:stCondLst>
                                  <p:childTnLst>
                                    <p:set>
                                      <p:cBhvr>
                                        <p:cTn id="19" dur="1" fill="hold">
                                          <p:stCondLst>
                                            <p:cond delay="0"/>
                                          </p:stCondLst>
                                        </p:cTn>
                                        <p:tgtEl>
                                          <p:spTgt spid="6">
                                            <p:txEl>
                                              <p:pRg st="20" end="20"/>
                                            </p:txEl>
                                          </p:spTgt>
                                        </p:tgtEl>
                                        <p:attrNameLst>
                                          <p:attrName>style.visibility</p:attrName>
                                        </p:attrNameLst>
                                      </p:cBhvr>
                                      <p:to>
                                        <p:strVal val="visible"/>
                                      </p:to>
                                    </p:set>
                                    <p:animEffect transition="in" filter="fade">
                                      <p:cBhvr>
                                        <p:cTn id="20" dur="500"/>
                                        <p:tgtEl>
                                          <p:spTgt spid="6">
                                            <p:txEl>
                                              <p:pRg st="20" end="2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500" fill="hold"/>
                                        <p:tgtEl>
                                          <p:spTgt spid="6">
                                            <p:txEl>
                                              <p:pRg st="2" end="2"/>
                                            </p:txEl>
                                          </p:spTgt>
                                        </p:tgtEl>
                                        <p:attrNameLst>
                                          <p:attrName>style.color</p:attrName>
                                        </p:attrNameLst>
                                      </p:cBhvr>
                                      <p:to>
                                        <a:srgbClr val="000000"/>
                                      </p:to>
                                    </p:animClr>
                                  </p:childTnLst>
                                </p:cTn>
                              </p:par>
                              <p:par>
                                <p:cTn id="25" presetID="3" presetClass="emph" presetSubtype="2" fill="hold" nodeType="withEffect">
                                  <p:stCondLst>
                                    <p:cond delay="0"/>
                                  </p:stCondLst>
                                  <p:childTnLst>
                                    <p:animClr clrSpc="rgb" dir="cw">
                                      <p:cBhvr override="childStyle">
                                        <p:cTn id="26" dur="500" fill="hold"/>
                                        <p:tgtEl>
                                          <p:spTgt spid="6">
                                            <p:txEl>
                                              <p:pRg st="20" end="20"/>
                                            </p:txEl>
                                          </p:spTgt>
                                        </p:tgtEl>
                                        <p:attrNameLst>
                                          <p:attrName>style.color</p:attrName>
                                        </p:attrNameLst>
                                      </p:cBhvr>
                                      <p:to>
                                        <a:schemeClr val="accent2"/>
                                      </p:to>
                                    </p:animClr>
                                  </p:childTnLst>
                                </p:cTn>
                              </p:par>
                              <p:par>
                                <p:cTn id="27" presetID="3" presetClass="emph" presetSubtype="2" fill="hold" nodeType="withEffect">
                                  <p:stCondLst>
                                    <p:cond delay="0"/>
                                  </p:stCondLst>
                                  <p:childTnLst>
                                    <p:animClr clrSpc="rgb" dir="cw">
                                      <p:cBhvr override="childStyle">
                                        <p:cTn id="28" dur="500" fill="hold"/>
                                        <p:tgtEl>
                                          <p:spTgt spid="6">
                                            <p:txEl>
                                              <p:pRg st="3" end="3"/>
                                            </p:txEl>
                                          </p:spTgt>
                                        </p:tgtEl>
                                        <p:attrNameLst>
                                          <p:attrName>style.color</p:attrName>
                                        </p:attrNameLst>
                                      </p:cBhvr>
                                      <p:to>
                                        <a:srgbClr val="0B23D1"/>
                                      </p:to>
                                    </p:animClr>
                                  </p:childTnLst>
                                </p:cTn>
                              </p:par>
                              <p:par>
                                <p:cTn id="29" presetID="10" presetClass="entr" presetSubtype="0" fill="hold" nodeType="withEffect">
                                  <p:stCondLst>
                                    <p:cond delay="0"/>
                                  </p:stCondLst>
                                  <p:childTnLst>
                                    <p:set>
                                      <p:cBhvr>
                                        <p:cTn id="30" dur="1" fill="hold">
                                          <p:stCondLst>
                                            <p:cond delay="0"/>
                                          </p:stCondLst>
                                        </p:cTn>
                                        <p:tgtEl>
                                          <p:spTgt spid="6">
                                            <p:txEl>
                                              <p:pRg st="21" end="21"/>
                                            </p:txEl>
                                          </p:spTgt>
                                        </p:tgtEl>
                                        <p:attrNameLst>
                                          <p:attrName>style.visibility</p:attrName>
                                        </p:attrNameLst>
                                      </p:cBhvr>
                                      <p:to>
                                        <p:strVal val="visible"/>
                                      </p:to>
                                    </p:set>
                                    <p:animEffect transition="in" filter="fade">
                                      <p:cBhvr>
                                        <p:cTn id="31" dur="500"/>
                                        <p:tgtEl>
                                          <p:spTgt spid="6">
                                            <p:txEl>
                                              <p:pRg st="21" end="2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mph" presetSubtype="2" fill="hold" nodeType="clickEffect">
                                  <p:stCondLst>
                                    <p:cond delay="0"/>
                                  </p:stCondLst>
                                  <p:childTnLst>
                                    <p:animClr clrSpc="rgb" dir="cw">
                                      <p:cBhvr override="childStyle">
                                        <p:cTn id="35" dur="500" fill="hold"/>
                                        <p:tgtEl>
                                          <p:spTgt spid="6">
                                            <p:txEl>
                                              <p:pRg st="3" end="3"/>
                                            </p:txEl>
                                          </p:spTgt>
                                        </p:tgtEl>
                                        <p:attrNameLst>
                                          <p:attrName>style.color</p:attrName>
                                        </p:attrNameLst>
                                      </p:cBhvr>
                                      <p:to>
                                        <a:srgbClr val="000000"/>
                                      </p:to>
                                    </p:animClr>
                                  </p:childTnLst>
                                </p:cTn>
                              </p:par>
                              <p:par>
                                <p:cTn id="36" presetID="3" presetClass="emph" presetSubtype="2" fill="hold" nodeType="withEffect">
                                  <p:stCondLst>
                                    <p:cond delay="0"/>
                                  </p:stCondLst>
                                  <p:childTnLst>
                                    <p:animClr clrSpc="rgb" dir="cw">
                                      <p:cBhvr override="childStyle">
                                        <p:cTn id="37" dur="500" fill="hold"/>
                                        <p:tgtEl>
                                          <p:spTgt spid="6">
                                            <p:txEl>
                                              <p:pRg st="21" end="21"/>
                                            </p:txEl>
                                          </p:spTgt>
                                        </p:tgtEl>
                                        <p:attrNameLst>
                                          <p:attrName>style.color</p:attrName>
                                        </p:attrNameLst>
                                      </p:cBhvr>
                                      <p:to>
                                        <a:schemeClr val="accent2"/>
                                      </p:to>
                                    </p:animClr>
                                  </p:childTnLst>
                                </p:cTn>
                              </p:par>
                              <p:par>
                                <p:cTn id="38" presetID="3" presetClass="emph" presetSubtype="2" fill="hold" nodeType="withEffect">
                                  <p:stCondLst>
                                    <p:cond delay="0"/>
                                  </p:stCondLst>
                                  <p:childTnLst>
                                    <p:animClr clrSpc="rgb" dir="cw">
                                      <p:cBhvr override="childStyle">
                                        <p:cTn id="39" dur="500" fill="hold"/>
                                        <p:tgtEl>
                                          <p:spTgt spid="6">
                                            <p:txEl>
                                              <p:pRg st="4" end="4"/>
                                            </p:txEl>
                                          </p:spTgt>
                                        </p:tgtEl>
                                        <p:attrNameLst>
                                          <p:attrName>style.color</p:attrName>
                                        </p:attrNameLst>
                                      </p:cBhvr>
                                      <p:to>
                                        <a:srgbClr val="0B23D1"/>
                                      </p:to>
                                    </p:animClr>
                                  </p:childTnLst>
                                </p:cTn>
                              </p:par>
                              <p:par>
                                <p:cTn id="40" presetID="10" presetClass="entr" presetSubtype="0" fill="hold" nodeType="withEffect">
                                  <p:stCondLst>
                                    <p:cond delay="0"/>
                                  </p:stCondLst>
                                  <p:childTnLst>
                                    <p:set>
                                      <p:cBhvr>
                                        <p:cTn id="41" dur="1" fill="hold">
                                          <p:stCondLst>
                                            <p:cond delay="0"/>
                                          </p:stCondLst>
                                        </p:cTn>
                                        <p:tgtEl>
                                          <p:spTgt spid="6">
                                            <p:txEl>
                                              <p:pRg st="22" end="22"/>
                                            </p:txEl>
                                          </p:spTgt>
                                        </p:tgtEl>
                                        <p:attrNameLst>
                                          <p:attrName>style.visibility</p:attrName>
                                        </p:attrNameLst>
                                      </p:cBhvr>
                                      <p:to>
                                        <p:strVal val="visible"/>
                                      </p:to>
                                    </p:set>
                                    <p:animEffect transition="in" filter="fade">
                                      <p:cBhvr>
                                        <p:cTn id="42" dur="500"/>
                                        <p:tgtEl>
                                          <p:spTgt spid="6">
                                            <p:txEl>
                                              <p:pRg st="22" end="2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6">
                                            <p:txEl>
                                              <p:pRg st="4" end="4"/>
                                            </p:txEl>
                                          </p:spTgt>
                                        </p:tgtEl>
                                        <p:attrNameLst>
                                          <p:attrName>style.color</p:attrName>
                                        </p:attrNameLst>
                                      </p:cBhvr>
                                      <p:to>
                                        <a:srgbClr val="000000"/>
                                      </p:to>
                                    </p:animClr>
                                  </p:childTnLst>
                                </p:cTn>
                              </p:par>
                              <p:par>
                                <p:cTn id="47" presetID="3" presetClass="emph" presetSubtype="2" fill="hold" nodeType="withEffect">
                                  <p:stCondLst>
                                    <p:cond delay="0"/>
                                  </p:stCondLst>
                                  <p:childTnLst>
                                    <p:animClr clrSpc="rgb" dir="cw">
                                      <p:cBhvr override="childStyle">
                                        <p:cTn id="48" dur="500" fill="hold"/>
                                        <p:tgtEl>
                                          <p:spTgt spid="6">
                                            <p:txEl>
                                              <p:pRg st="22" end="22"/>
                                            </p:txEl>
                                          </p:spTgt>
                                        </p:tgtEl>
                                        <p:attrNameLst>
                                          <p:attrName>style.color</p:attrName>
                                        </p:attrNameLst>
                                      </p:cBhvr>
                                      <p:to>
                                        <a:schemeClr val="accent2"/>
                                      </p:to>
                                    </p:animClr>
                                  </p:childTnLst>
                                </p:cTn>
                              </p:par>
                              <p:par>
                                <p:cTn id="49" presetID="3" presetClass="emph" presetSubtype="2" fill="hold" nodeType="withEffect">
                                  <p:stCondLst>
                                    <p:cond delay="0"/>
                                  </p:stCondLst>
                                  <p:childTnLst>
                                    <p:animClr clrSpc="rgb" dir="cw">
                                      <p:cBhvr override="childStyle">
                                        <p:cTn id="50" dur="500" fill="hold"/>
                                        <p:tgtEl>
                                          <p:spTgt spid="6">
                                            <p:txEl>
                                              <p:pRg st="6" end="6"/>
                                            </p:txEl>
                                          </p:spTgt>
                                        </p:tgtEl>
                                        <p:attrNameLst>
                                          <p:attrName>style.color</p:attrName>
                                        </p:attrNameLst>
                                      </p:cBhvr>
                                      <p:to>
                                        <a:srgbClr val="0B23D1"/>
                                      </p:to>
                                    </p:animClr>
                                  </p:childTnLst>
                                </p:cTn>
                              </p:par>
                              <p:par>
                                <p:cTn id="51" presetID="10" presetClass="entr" presetSubtype="0" fill="hold" nodeType="withEffect">
                                  <p:stCondLst>
                                    <p:cond delay="0"/>
                                  </p:stCondLst>
                                  <p:childTnLst>
                                    <p:set>
                                      <p:cBhvr>
                                        <p:cTn id="52" dur="1" fill="hold">
                                          <p:stCondLst>
                                            <p:cond delay="0"/>
                                          </p:stCondLst>
                                        </p:cTn>
                                        <p:tgtEl>
                                          <p:spTgt spid="6">
                                            <p:txEl>
                                              <p:pRg st="24" end="24"/>
                                            </p:txEl>
                                          </p:spTgt>
                                        </p:tgtEl>
                                        <p:attrNameLst>
                                          <p:attrName>style.visibility</p:attrName>
                                        </p:attrNameLst>
                                      </p:cBhvr>
                                      <p:to>
                                        <p:strVal val="visible"/>
                                      </p:to>
                                    </p:set>
                                    <p:animEffect transition="in" filter="fade">
                                      <p:cBhvr>
                                        <p:cTn id="53" dur="500"/>
                                        <p:tgtEl>
                                          <p:spTgt spid="6">
                                            <p:txEl>
                                              <p:pRg st="24" end="2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mph" presetSubtype="2" fill="hold" nodeType="clickEffect">
                                  <p:stCondLst>
                                    <p:cond delay="0"/>
                                  </p:stCondLst>
                                  <p:childTnLst>
                                    <p:animClr clrSpc="rgb" dir="cw">
                                      <p:cBhvr override="childStyle">
                                        <p:cTn id="57" dur="500" fill="hold"/>
                                        <p:tgtEl>
                                          <p:spTgt spid="6">
                                            <p:txEl>
                                              <p:pRg st="6" end="6"/>
                                            </p:txEl>
                                          </p:spTgt>
                                        </p:tgtEl>
                                        <p:attrNameLst>
                                          <p:attrName>style.color</p:attrName>
                                        </p:attrNameLst>
                                      </p:cBhvr>
                                      <p:to>
                                        <a:srgbClr val="000000"/>
                                      </p:to>
                                    </p:animClr>
                                  </p:childTnLst>
                                </p:cTn>
                              </p:par>
                              <p:par>
                                <p:cTn id="58" presetID="3" presetClass="emph" presetSubtype="2" fill="hold" nodeType="withEffect">
                                  <p:stCondLst>
                                    <p:cond delay="0"/>
                                  </p:stCondLst>
                                  <p:childTnLst>
                                    <p:animClr clrSpc="rgb" dir="cw">
                                      <p:cBhvr override="childStyle">
                                        <p:cTn id="59" dur="500" fill="hold"/>
                                        <p:tgtEl>
                                          <p:spTgt spid="6">
                                            <p:txEl>
                                              <p:pRg st="24" end="24"/>
                                            </p:txEl>
                                          </p:spTgt>
                                        </p:tgtEl>
                                        <p:attrNameLst>
                                          <p:attrName>style.color</p:attrName>
                                        </p:attrNameLst>
                                      </p:cBhvr>
                                      <p:to>
                                        <a:schemeClr val="accent2"/>
                                      </p:to>
                                    </p:animClr>
                                  </p:childTnLst>
                                </p:cTn>
                              </p:par>
                              <p:par>
                                <p:cTn id="60" presetID="3" presetClass="emph" presetSubtype="2" fill="hold" nodeType="withEffect">
                                  <p:stCondLst>
                                    <p:cond delay="0"/>
                                  </p:stCondLst>
                                  <p:childTnLst>
                                    <p:animClr clrSpc="rgb" dir="cw">
                                      <p:cBhvr override="childStyle">
                                        <p:cTn id="61" dur="500" fill="hold"/>
                                        <p:tgtEl>
                                          <p:spTgt spid="6">
                                            <p:txEl>
                                              <p:pRg st="7" end="7"/>
                                            </p:txEl>
                                          </p:spTgt>
                                        </p:tgtEl>
                                        <p:attrNameLst>
                                          <p:attrName>style.color</p:attrName>
                                        </p:attrNameLst>
                                      </p:cBhvr>
                                      <p:to>
                                        <a:srgbClr val="0B23D1"/>
                                      </p:to>
                                    </p:animClr>
                                  </p:childTnLst>
                                </p:cTn>
                              </p:par>
                              <p:par>
                                <p:cTn id="62" presetID="10" presetClass="entr" presetSubtype="0" fill="hold" nodeType="withEffect">
                                  <p:stCondLst>
                                    <p:cond delay="0"/>
                                  </p:stCondLst>
                                  <p:childTnLst>
                                    <p:set>
                                      <p:cBhvr>
                                        <p:cTn id="63" dur="1" fill="hold">
                                          <p:stCondLst>
                                            <p:cond delay="0"/>
                                          </p:stCondLst>
                                        </p:cTn>
                                        <p:tgtEl>
                                          <p:spTgt spid="6">
                                            <p:txEl>
                                              <p:pRg st="25" end="25"/>
                                            </p:txEl>
                                          </p:spTgt>
                                        </p:tgtEl>
                                        <p:attrNameLst>
                                          <p:attrName>style.visibility</p:attrName>
                                        </p:attrNameLst>
                                      </p:cBhvr>
                                      <p:to>
                                        <p:strVal val="visible"/>
                                      </p:to>
                                    </p:set>
                                    <p:animEffect transition="in" filter="fade">
                                      <p:cBhvr>
                                        <p:cTn id="64" dur="500"/>
                                        <p:tgtEl>
                                          <p:spTgt spid="6">
                                            <p:txEl>
                                              <p:pRg st="25" end="25"/>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mph" presetSubtype="2" fill="hold" nodeType="clickEffect">
                                  <p:stCondLst>
                                    <p:cond delay="0"/>
                                  </p:stCondLst>
                                  <p:childTnLst>
                                    <p:animClr clrSpc="rgb" dir="cw">
                                      <p:cBhvr override="childStyle">
                                        <p:cTn id="68" dur="500" fill="hold"/>
                                        <p:tgtEl>
                                          <p:spTgt spid="6">
                                            <p:txEl>
                                              <p:pRg st="7" end="7"/>
                                            </p:txEl>
                                          </p:spTgt>
                                        </p:tgtEl>
                                        <p:attrNameLst>
                                          <p:attrName>style.color</p:attrName>
                                        </p:attrNameLst>
                                      </p:cBhvr>
                                      <p:to>
                                        <a:srgbClr val="000000"/>
                                      </p:to>
                                    </p:animClr>
                                  </p:childTnLst>
                                </p:cTn>
                              </p:par>
                              <p:par>
                                <p:cTn id="69" presetID="3" presetClass="emph" presetSubtype="2" fill="hold" nodeType="withEffect">
                                  <p:stCondLst>
                                    <p:cond delay="0"/>
                                  </p:stCondLst>
                                  <p:childTnLst>
                                    <p:animClr clrSpc="rgb" dir="cw">
                                      <p:cBhvr override="childStyle">
                                        <p:cTn id="70" dur="500" fill="hold"/>
                                        <p:tgtEl>
                                          <p:spTgt spid="6">
                                            <p:txEl>
                                              <p:pRg st="25" end="25"/>
                                            </p:txEl>
                                          </p:spTgt>
                                        </p:tgtEl>
                                        <p:attrNameLst>
                                          <p:attrName>style.color</p:attrName>
                                        </p:attrNameLst>
                                      </p:cBhvr>
                                      <p:to>
                                        <a:schemeClr val="accent2"/>
                                      </p:to>
                                    </p:animClr>
                                  </p:childTnLst>
                                </p:cTn>
                              </p:par>
                              <p:par>
                                <p:cTn id="71" presetID="3" presetClass="emph" presetSubtype="2" fill="hold" nodeType="withEffect">
                                  <p:stCondLst>
                                    <p:cond delay="0"/>
                                  </p:stCondLst>
                                  <p:childTnLst>
                                    <p:animClr clrSpc="rgb" dir="cw">
                                      <p:cBhvr override="childStyle">
                                        <p:cTn id="72" dur="500" fill="hold"/>
                                        <p:tgtEl>
                                          <p:spTgt spid="6">
                                            <p:txEl>
                                              <p:pRg st="8" end="8"/>
                                            </p:txEl>
                                          </p:spTgt>
                                        </p:tgtEl>
                                        <p:attrNameLst>
                                          <p:attrName>style.color</p:attrName>
                                        </p:attrNameLst>
                                      </p:cBhvr>
                                      <p:to>
                                        <a:srgbClr val="0B23D1"/>
                                      </p:to>
                                    </p:animClr>
                                  </p:childTnLst>
                                </p:cTn>
                              </p:par>
                              <p:par>
                                <p:cTn id="73" presetID="10" presetClass="entr" presetSubtype="0" fill="hold" nodeType="withEffect">
                                  <p:stCondLst>
                                    <p:cond delay="0"/>
                                  </p:stCondLst>
                                  <p:childTnLst>
                                    <p:set>
                                      <p:cBhvr>
                                        <p:cTn id="74" dur="1" fill="hold">
                                          <p:stCondLst>
                                            <p:cond delay="0"/>
                                          </p:stCondLst>
                                        </p:cTn>
                                        <p:tgtEl>
                                          <p:spTgt spid="6">
                                            <p:txEl>
                                              <p:pRg st="26" end="26"/>
                                            </p:txEl>
                                          </p:spTgt>
                                        </p:tgtEl>
                                        <p:attrNameLst>
                                          <p:attrName>style.visibility</p:attrName>
                                        </p:attrNameLst>
                                      </p:cBhvr>
                                      <p:to>
                                        <p:strVal val="visible"/>
                                      </p:to>
                                    </p:set>
                                    <p:animEffect transition="in" filter="fade">
                                      <p:cBhvr>
                                        <p:cTn id="75" dur="500"/>
                                        <p:tgtEl>
                                          <p:spTgt spid="6">
                                            <p:txEl>
                                              <p:pRg st="26" end="2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mph" presetSubtype="2" fill="hold" nodeType="clickEffect">
                                  <p:stCondLst>
                                    <p:cond delay="0"/>
                                  </p:stCondLst>
                                  <p:childTnLst>
                                    <p:animClr clrSpc="rgb" dir="cw">
                                      <p:cBhvr override="childStyle">
                                        <p:cTn id="79" dur="500" fill="hold"/>
                                        <p:tgtEl>
                                          <p:spTgt spid="6">
                                            <p:txEl>
                                              <p:pRg st="8" end="8"/>
                                            </p:txEl>
                                          </p:spTgt>
                                        </p:tgtEl>
                                        <p:attrNameLst>
                                          <p:attrName>style.color</p:attrName>
                                        </p:attrNameLst>
                                      </p:cBhvr>
                                      <p:to>
                                        <a:srgbClr val="000000"/>
                                      </p:to>
                                    </p:animClr>
                                  </p:childTnLst>
                                </p:cTn>
                              </p:par>
                              <p:par>
                                <p:cTn id="80" presetID="3" presetClass="emph" presetSubtype="2" fill="hold" nodeType="withEffect">
                                  <p:stCondLst>
                                    <p:cond delay="0"/>
                                  </p:stCondLst>
                                  <p:childTnLst>
                                    <p:animClr clrSpc="rgb" dir="cw">
                                      <p:cBhvr override="childStyle">
                                        <p:cTn id="81" dur="500" fill="hold"/>
                                        <p:tgtEl>
                                          <p:spTgt spid="6">
                                            <p:txEl>
                                              <p:pRg st="26" end="26"/>
                                            </p:txEl>
                                          </p:spTgt>
                                        </p:tgtEl>
                                        <p:attrNameLst>
                                          <p:attrName>style.color</p:attrName>
                                        </p:attrNameLst>
                                      </p:cBhvr>
                                      <p:to>
                                        <a:schemeClr val="accent2"/>
                                      </p:to>
                                    </p:animClr>
                                  </p:childTnLst>
                                </p:cTn>
                              </p:par>
                              <p:par>
                                <p:cTn id="82" presetID="3" presetClass="emph" presetSubtype="2" fill="hold" nodeType="withEffect">
                                  <p:stCondLst>
                                    <p:cond delay="0"/>
                                  </p:stCondLst>
                                  <p:childTnLst>
                                    <p:animClr clrSpc="rgb" dir="cw">
                                      <p:cBhvr override="childStyle">
                                        <p:cTn id="83" dur="500" fill="hold"/>
                                        <p:tgtEl>
                                          <p:spTgt spid="6">
                                            <p:txEl>
                                              <p:pRg st="9" end="9"/>
                                            </p:txEl>
                                          </p:spTgt>
                                        </p:tgtEl>
                                        <p:attrNameLst>
                                          <p:attrName>style.color</p:attrName>
                                        </p:attrNameLst>
                                      </p:cBhvr>
                                      <p:to>
                                        <a:srgbClr val="0B23D1"/>
                                      </p:to>
                                    </p:animClr>
                                  </p:childTnLst>
                                </p:cTn>
                              </p:par>
                              <p:par>
                                <p:cTn id="84" presetID="10" presetClass="entr" presetSubtype="0" fill="hold" nodeType="withEffect">
                                  <p:stCondLst>
                                    <p:cond delay="0"/>
                                  </p:stCondLst>
                                  <p:childTnLst>
                                    <p:set>
                                      <p:cBhvr>
                                        <p:cTn id="85" dur="1" fill="hold">
                                          <p:stCondLst>
                                            <p:cond delay="0"/>
                                          </p:stCondLst>
                                        </p:cTn>
                                        <p:tgtEl>
                                          <p:spTgt spid="6">
                                            <p:txEl>
                                              <p:pRg st="27" end="27"/>
                                            </p:txEl>
                                          </p:spTgt>
                                        </p:tgtEl>
                                        <p:attrNameLst>
                                          <p:attrName>style.visibility</p:attrName>
                                        </p:attrNameLst>
                                      </p:cBhvr>
                                      <p:to>
                                        <p:strVal val="visible"/>
                                      </p:to>
                                    </p:set>
                                    <p:animEffect transition="in" filter="fade">
                                      <p:cBhvr>
                                        <p:cTn id="86" dur="500"/>
                                        <p:tgtEl>
                                          <p:spTgt spid="6">
                                            <p:txEl>
                                              <p:pRg st="27" end="27"/>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6">
                                            <p:txEl>
                                              <p:pRg st="28" end="28"/>
                                            </p:txEl>
                                          </p:spTgt>
                                        </p:tgtEl>
                                        <p:attrNameLst>
                                          <p:attrName>style.visibility</p:attrName>
                                        </p:attrNameLst>
                                      </p:cBhvr>
                                      <p:to>
                                        <p:strVal val="visible"/>
                                      </p:to>
                                    </p:set>
                                    <p:animEffect transition="in" filter="fade">
                                      <p:cBhvr>
                                        <p:cTn id="89" dur="500"/>
                                        <p:tgtEl>
                                          <p:spTgt spid="6">
                                            <p:txEl>
                                              <p:pRg st="28" end="28"/>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mph" presetSubtype="2" fill="hold" nodeType="clickEffect">
                                  <p:stCondLst>
                                    <p:cond delay="0"/>
                                  </p:stCondLst>
                                  <p:childTnLst>
                                    <p:animClr clrSpc="rgb" dir="cw">
                                      <p:cBhvr override="childStyle">
                                        <p:cTn id="93" dur="500" fill="hold"/>
                                        <p:tgtEl>
                                          <p:spTgt spid="6">
                                            <p:txEl>
                                              <p:pRg st="9" end="9"/>
                                            </p:txEl>
                                          </p:spTgt>
                                        </p:tgtEl>
                                        <p:attrNameLst>
                                          <p:attrName>style.color</p:attrName>
                                        </p:attrNameLst>
                                      </p:cBhvr>
                                      <p:to>
                                        <a:srgbClr val="000000"/>
                                      </p:to>
                                    </p:animClr>
                                  </p:childTnLst>
                                </p:cTn>
                              </p:par>
                              <p:par>
                                <p:cTn id="94" presetID="3" presetClass="emph" presetSubtype="2" fill="hold" nodeType="withEffect">
                                  <p:stCondLst>
                                    <p:cond delay="0"/>
                                  </p:stCondLst>
                                  <p:childTnLst>
                                    <p:animClr clrSpc="rgb" dir="cw">
                                      <p:cBhvr override="childStyle">
                                        <p:cTn id="95" dur="500" fill="hold"/>
                                        <p:tgtEl>
                                          <p:spTgt spid="6">
                                            <p:txEl>
                                              <p:pRg st="27" end="27"/>
                                            </p:txEl>
                                          </p:spTgt>
                                        </p:tgtEl>
                                        <p:attrNameLst>
                                          <p:attrName>style.color</p:attrName>
                                        </p:attrNameLst>
                                      </p:cBhvr>
                                      <p:to>
                                        <a:schemeClr val="accent2"/>
                                      </p:to>
                                    </p:animClr>
                                  </p:childTnLst>
                                </p:cTn>
                              </p:par>
                              <p:par>
                                <p:cTn id="96" presetID="3" presetClass="emph" presetSubtype="2" fill="hold" nodeType="withEffect">
                                  <p:stCondLst>
                                    <p:cond delay="0"/>
                                  </p:stCondLst>
                                  <p:childTnLst>
                                    <p:animClr clrSpc="rgb" dir="cw">
                                      <p:cBhvr override="childStyle">
                                        <p:cTn id="97" dur="500" fill="hold"/>
                                        <p:tgtEl>
                                          <p:spTgt spid="6">
                                            <p:txEl>
                                              <p:pRg st="28" end="28"/>
                                            </p:txEl>
                                          </p:spTgt>
                                        </p:tgtEl>
                                        <p:attrNameLst>
                                          <p:attrName>style.color</p:attrName>
                                        </p:attrNameLst>
                                      </p:cBhvr>
                                      <p:to>
                                        <a:schemeClr val="accent2"/>
                                      </p:to>
                                    </p:animClr>
                                  </p:childTnLst>
                                </p:cTn>
                              </p:par>
                              <p:par>
                                <p:cTn id="98" presetID="3" presetClass="emph" presetSubtype="2" fill="hold" nodeType="withEffect">
                                  <p:stCondLst>
                                    <p:cond delay="0"/>
                                  </p:stCondLst>
                                  <p:childTnLst>
                                    <p:animClr clrSpc="rgb" dir="cw">
                                      <p:cBhvr override="childStyle">
                                        <p:cTn id="99" dur="500" fill="hold"/>
                                        <p:tgtEl>
                                          <p:spTgt spid="6">
                                            <p:txEl>
                                              <p:pRg st="11" end="11"/>
                                            </p:txEl>
                                          </p:spTgt>
                                        </p:tgtEl>
                                        <p:attrNameLst>
                                          <p:attrName>style.color</p:attrName>
                                        </p:attrNameLst>
                                      </p:cBhvr>
                                      <p:to>
                                        <a:srgbClr val="0B23D1"/>
                                      </p:to>
                                    </p:animClr>
                                  </p:childTnLst>
                                </p:cTn>
                              </p:par>
                              <p:par>
                                <p:cTn id="100" presetID="10" presetClass="entr" presetSubtype="0" fill="hold" nodeType="withEffect">
                                  <p:stCondLst>
                                    <p:cond delay="0"/>
                                  </p:stCondLst>
                                  <p:childTnLst>
                                    <p:set>
                                      <p:cBhvr>
                                        <p:cTn id="101" dur="1" fill="hold">
                                          <p:stCondLst>
                                            <p:cond delay="0"/>
                                          </p:stCondLst>
                                        </p:cTn>
                                        <p:tgtEl>
                                          <p:spTgt spid="6">
                                            <p:txEl>
                                              <p:pRg st="29" end="29"/>
                                            </p:txEl>
                                          </p:spTgt>
                                        </p:tgtEl>
                                        <p:attrNameLst>
                                          <p:attrName>style.visibility</p:attrName>
                                        </p:attrNameLst>
                                      </p:cBhvr>
                                      <p:to>
                                        <p:strVal val="visible"/>
                                      </p:to>
                                    </p:set>
                                    <p:animEffect transition="in" filter="fade">
                                      <p:cBhvr>
                                        <p:cTn id="102" dur="500"/>
                                        <p:tgtEl>
                                          <p:spTgt spid="6">
                                            <p:txEl>
                                              <p:pRg st="29" end="2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mph" presetSubtype="2" fill="hold" nodeType="clickEffect">
                                  <p:stCondLst>
                                    <p:cond delay="0"/>
                                  </p:stCondLst>
                                  <p:childTnLst>
                                    <p:animClr clrSpc="rgb" dir="cw">
                                      <p:cBhvr override="childStyle">
                                        <p:cTn id="106" dur="500" fill="hold"/>
                                        <p:tgtEl>
                                          <p:spTgt spid="6">
                                            <p:txEl>
                                              <p:pRg st="11" end="11"/>
                                            </p:txEl>
                                          </p:spTgt>
                                        </p:tgtEl>
                                        <p:attrNameLst>
                                          <p:attrName>style.color</p:attrName>
                                        </p:attrNameLst>
                                      </p:cBhvr>
                                      <p:to>
                                        <a:srgbClr val="000000"/>
                                      </p:to>
                                    </p:animClr>
                                  </p:childTnLst>
                                </p:cTn>
                              </p:par>
                              <p:par>
                                <p:cTn id="107" presetID="3" presetClass="emph" presetSubtype="2" fill="hold" nodeType="withEffect">
                                  <p:stCondLst>
                                    <p:cond delay="0"/>
                                  </p:stCondLst>
                                  <p:childTnLst>
                                    <p:animClr clrSpc="rgb" dir="cw">
                                      <p:cBhvr override="childStyle">
                                        <p:cTn id="108" dur="500" fill="hold"/>
                                        <p:tgtEl>
                                          <p:spTgt spid="6">
                                            <p:txEl>
                                              <p:pRg st="29" end="29"/>
                                            </p:txEl>
                                          </p:spTgt>
                                        </p:tgtEl>
                                        <p:attrNameLst>
                                          <p:attrName>style.color</p:attrName>
                                        </p:attrNameLst>
                                      </p:cBhvr>
                                      <p:to>
                                        <a:schemeClr val="accent2"/>
                                      </p:to>
                                    </p:animClr>
                                  </p:childTnLst>
                                </p:cTn>
                              </p:par>
                              <p:par>
                                <p:cTn id="109" presetID="3" presetClass="emph" presetSubtype="2" fill="hold" nodeType="withEffect">
                                  <p:stCondLst>
                                    <p:cond delay="0"/>
                                  </p:stCondLst>
                                  <p:childTnLst>
                                    <p:animClr clrSpc="rgb" dir="cw">
                                      <p:cBhvr override="childStyle">
                                        <p:cTn id="110" dur="500" fill="hold"/>
                                        <p:tgtEl>
                                          <p:spTgt spid="6">
                                            <p:txEl>
                                              <p:pRg st="12" end="12"/>
                                            </p:txEl>
                                          </p:spTgt>
                                        </p:tgtEl>
                                        <p:attrNameLst>
                                          <p:attrName>style.color</p:attrName>
                                        </p:attrNameLst>
                                      </p:cBhvr>
                                      <p:to>
                                        <a:srgbClr val="0B23D1"/>
                                      </p:to>
                                    </p:animClr>
                                  </p:childTnLst>
                                </p:cTn>
                              </p:par>
                              <p:par>
                                <p:cTn id="111" presetID="10" presetClass="entr" presetSubtype="0" fill="hold" nodeType="withEffect">
                                  <p:stCondLst>
                                    <p:cond delay="0"/>
                                  </p:stCondLst>
                                  <p:childTnLst>
                                    <p:set>
                                      <p:cBhvr>
                                        <p:cTn id="112" dur="1" fill="hold">
                                          <p:stCondLst>
                                            <p:cond delay="0"/>
                                          </p:stCondLst>
                                        </p:cTn>
                                        <p:tgtEl>
                                          <p:spTgt spid="6">
                                            <p:txEl>
                                              <p:pRg st="30" end="30"/>
                                            </p:txEl>
                                          </p:spTgt>
                                        </p:tgtEl>
                                        <p:attrNameLst>
                                          <p:attrName>style.visibility</p:attrName>
                                        </p:attrNameLst>
                                      </p:cBhvr>
                                      <p:to>
                                        <p:strVal val="visible"/>
                                      </p:to>
                                    </p:set>
                                    <p:animEffect transition="in" filter="fade">
                                      <p:cBhvr>
                                        <p:cTn id="113" dur="500"/>
                                        <p:tgtEl>
                                          <p:spTgt spid="6">
                                            <p:txEl>
                                              <p:pRg st="30" end="30"/>
                                            </p:txEl>
                                          </p:spTgt>
                                        </p:tgtEl>
                                      </p:cBhvr>
                                    </p:animEffect>
                                  </p:childTnLst>
                                </p:cTn>
                              </p:par>
                              <p:par>
                                <p:cTn id="114" presetID="10" presetClass="entr" presetSubtype="0" fill="hold" nodeType="withEffect">
                                  <p:stCondLst>
                                    <p:cond delay="0"/>
                                  </p:stCondLst>
                                  <p:childTnLst>
                                    <p:set>
                                      <p:cBhvr>
                                        <p:cTn id="115" dur="1" fill="hold">
                                          <p:stCondLst>
                                            <p:cond delay="0"/>
                                          </p:stCondLst>
                                        </p:cTn>
                                        <p:tgtEl>
                                          <p:spTgt spid="6">
                                            <p:txEl>
                                              <p:pRg st="31" end="31"/>
                                            </p:txEl>
                                          </p:spTgt>
                                        </p:tgtEl>
                                        <p:attrNameLst>
                                          <p:attrName>style.visibility</p:attrName>
                                        </p:attrNameLst>
                                      </p:cBhvr>
                                      <p:to>
                                        <p:strVal val="visible"/>
                                      </p:to>
                                    </p:set>
                                    <p:animEffect transition="in" filter="fade">
                                      <p:cBhvr>
                                        <p:cTn id="116" dur="500"/>
                                        <p:tgtEl>
                                          <p:spTgt spid="6">
                                            <p:txEl>
                                              <p:pRg st="31" end="31"/>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mph" presetSubtype="2" fill="hold" nodeType="clickEffect">
                                  <p:stCondLst>
                                    <p:cond delay="0"/>
                                  </p:stCondLst>
                                  <p:childTnLst>
                                    <p:animClr clrSpc="rgb" dir="cw">
                                      <p:cBhvr override="childStyle">
                                        <p:cTn id="120" dur="500" fill="hold"/>
                                        <p:tgtEl>
                                          <p:spTgt spid="6">
                                            <p:txEl>
                                              <p:pRg st="12" end="12"/>
                                            </p:txEl>
                                          </p:spTgt>
                                        </p:tgtEl>
                                        <p:attrNameLst>
                                          <p:attrName>style.color</p:attrName>
                                        </p:attrNameLst>
                                      </p:cBhvr>
                                      <p:to>
                                        <a:srgbClr val="000000"/>
                                      </p:to>
                                    </p:animClr>
                                  </p:childTnLst>
                                </p:cTn>
                              </p:par>
                              <p:par>
                                <p:cTn id="121" presetID="3" presetClass="emph" presetSubtype="2" fill="hold" nodeType="withEffect">
                                  <p:stCondLst>
                                    <p:cond delay="0"/>
                                  </p:stCondLst>
                                  <p:childTnLst>
                                    <p:animClr clrSpc="rgb" dir="cw">
                                      <p:cBhvr override="childStyle">
                                        <p:cTn id="122" dur="500" fill="hold"/>
                                        <p:tgtEl>
                                          <p:spTgt spid="6">
                                            <p:txEl>
                                              <p:pRg st="30" end="30"/>
                                            </p:txEl>
                                          </p:spTgt>
                                        </p:tgtEl>
                                        <p:attrNameLst>
                                          <p:attrName>style.color</p:attrName>
                                        </p:attrNameLst>
                                      </p:cBhvr>
                                      <p:to>
                                        <a:schemeClr val="accent2"/>
                                      </p:to>
                                    </p:animClr>
                                  </p:childTnLst>
                                </p:cTn>
                              </p:par>
                              <p:par>
                                <p:cTn id="123" presetID="3" presetClass="emph" presetSubtype="2" fill="hold" nodeType="withEffect">
                                  <p:stCondLst>
                                    <p:cond delay="0"/>
                                  </p:stCondLst>
                                  <p:childTnLst>
                                    <p:animClr clrSpc="rgb" dir="cw">
                                      <p:cBhvr override="childStyle">
                                        <p:cTn id="124" dur="500" fill="hold"/>
                                        <p:tgtEl>
                                          <p:spTgt spid="6">
                                            <p:txEl>
                                              <p:pRg st="31" end="31"/>
                                            </p:txEl>
                                          </p:spTgt>
                                        </p:tgtEl>
                                        <p:attrNameLst>
                                          <p:attrName>style.color</p:attrName>
                                        </p:attrNameLst>
                                      </p:cBhvr>
                                      <p:to>
                                        <a:schemeClr val="accent2"/>
                                      </p:to>
                                    </p:animClr>
                                  </p:childTnLst>
                                </p:cTn>
                              </p:par>
                              <p:par>
                                <p:cTn id="125" presetID="3" presetClass="emph" presetSubtype="2" fill="hold" nodeType="withEffect">
                                  <p:stCondLst>
                                    <p:cond delay="0"/>
                                  </p:stCondLst>
                                  <p:childTnLst>
                                    <p:animClr clrSpc="rgb" dir="cw">
                                      <p:cBhvr override="childStyle">
                                        <p:cTn id="126" dur="500" fill="hold"/>
                                        <p:tgtEl>
                                          <p:spTgt spid="6">
                                            <p:txEl>
                                              <p:pRg st="14" end="14"/>
                                            </p:txEl>
                                          </p:spTgt>
                                        </p:tgtEl>
                                        <p:attrNameLst>
                                          <p:attrName>style.color</p:attrName>
                                        </p:attrNameLst>
                                      </p:cBhvr>
                                      <p:to>
                                        <a:srgbClr val="0B23D1"/>
                                      </p:to>
                                    </p:animClr>
                                  </p:childTnLst>
                                </p:cTn>
                              </p:par>
                              <p:par>
                                <p:cTn id="127" presetID="10" presetClass="entr" presetSubtype="0" fill="hold" nodeType="withEffect">
                                  <p:stCondLst>
                                    <p:cond delay="0"/>
                                  </p:stCondLst>
                                  <p:childTnLst>
                                    <p:set>
                                      <p:cBhvr>
                                        <p:cTn id="128" dur="1" fill="hold">
                                          <p:stCondLst>
                                            <p:cond delay="0"/>
                                          </p:stCondLst>
                                        </p:cTn>
                                        <p:tgtEl>
                                          <p:spTgt spid="6">
                                            <p:txEl>
                                              <p:pRg st="32" end="32"/>
                                            </p:txEl>
                                          </p:spTgt>
                                        </p:tgtEl>
                                        <p:attrNameLst>
                                          <p:attrName>style.visibility</p:attrName>
                                        </p:attrNameLst>
                                      </p:cBhvr>
                                      <p:to>
                                        <p:strVal val="visible"/>
                                      </p:to>
                                    </p:set>
                                    <p:animEffect transition="in" filter="fade">
                                      <p:cBhvr>
                                        <p:cTn id="129" dur="500"/>
                                        <p:tgtEl>
                                          <p:spTgt spid="6">
                                            <p:txEl>
                                              <p:pRg st="32" end="32"/>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mph" presetSubtype="2" fill="hold" nodeType="clickEffect">
                                  <p:stCondLst>
                                    <p:cond delay="0"/>
                                  </p:stCondLst>
                                  <p:childTnLst>
                                    <p:animClr clrSpc="rgb" dir="cw">
                                      <p:cBhvr override="childStyle">
                                        <p:cTn id="133" dur="500" fill="hold"/>
                                        <p:tgtEl>
                                          <p:spTgt spid="6">
                                            <p:txEl>
                                              <p:pRg st="14" end="14"/>
                                            </p:txEl>
                                          </p:spTgt>
                                        </p:tgtEl>
                                        <p:attrNameLst>
                                          <p:attrName>style.color</p:attrName>
                                        </p:attrNameLst>
                                      </p:cBhvr>
                                      <p:to>
                                        <a:srgbClr val="000000"/>
                                      </p:to>
                                    </p:animClr>
                                  </p:childTnLst>
                                </p:cTn>
                              </p:par>
                              <p:par>
                                <p:cTn id="134" presetID="3" presetClass="emph" presetSubtype="2" fill="hold" nodeType="withEffect">
                                  <p:stCondLst>
                                    <p:cond delay="0"/>
                                  </p:stCondLst>
                                  <p:childTnLst>
                                    <p:animClr clrSpc="rgb" dir="cw">
                                      <p:cBhvr override="childStyle">
                                        <p:cTn id="135" dur="500" fill="hold"/>
                                        <p:tgtEl>
                                          <p:spTgt spid="6">
                                            <p:txEl>
                                              <p:pRg st="32" end="32"/>
                                            </p:txEl>
                                          </p:spTgt>
                                        </p:tgtEl>
                                        <p:attrNameLst>
                                          <p:attrName>style.color</p:attrName>
                                        </p:attrNameLst>
                                      </p:cBhvr>
                                      <p:to>
                                        <a:schemeClr val="accent2"/>
                                      </p:to>
                                    </p:animClr>
                                  </p:childTnLst>
                                </p:cTn>
                              </p:par>
                              <p:par>
                                <p:cTn id="136" presetID="3" presetClass="emph" presetSubtype="2" fill="hold" nodeType="withEffect">
                                  <p:stCondLst>
                                    <p:cond delay="0"/>
                                  </p:stCondLst>
                                  <p:childTnLst>
                                    <p:animClr clrSpc="rgb" dir="cw">
                                      <p:cBhvr override="childStyle">
                                        <p:cTn id="137" dur="500" fill="hold"/>
                                        <p:tgtEl>
                                          <p:spTgt spid="6">
                                            <p:txEl>
                                              <p:pRg st="15" end="15"/>
                                            </p:txEl>
                                          </p:spTgt>
                                        </p:tgtEl>
                                        <p:attrNameLst>
                                          <p:attrName>style.color</p:attrName>
                                        </p:attrNameLst>
                                      </p:cBhvr>
                                      <p:to>
                                        <a:srgbClr val="0B23D1"/>
                                      </p:to>
                                    </p:animClr>
                                  </p:childTnLst>
                                </p:cTn>
                              </p:par>
                              <p:par>
                                <p:cTn id="138" presetID="10" presetClass="entr" presetSubtype="0" fill="hold" nodeType="withEffect">
                                  <p:stCondLst>
                                    <p:cond delay="0"/>
                                  </p:stCondLst>
                                  <p:childTnLst>
                                    <p:set>
                                      <p:cBhvr>
                                        <p:cTn id="139" dur="1" fill="hold">
                                          <p:stCondLst>
                                            <p:cond delay="0"/>
                                          </p:stCondLst>
                                        </p:cTn>
                                        <p:tgtEl>
                                          <p:spTgt spid="6">
                                            <p:txEl>
                                              <p:pRg st="33" end="33"/>
                                            </p:txEl>
                                          </p:spTgt>
                                        </p:tgtEl>
                                        <p:attrNameLst>
                                          <p:attrName>style.visibility</p:attrName>
                                        </p:attrNameLst>
                                      </p:cBhvr>
                                      <p:to>
                                        <p:strVal val="visible"/>
                                      </p:to>
                                    </p:set>
                                    <p:animEffect transition="in" filter="fade">
                                      <p:cBhvr>
                                        <p:cTn id="140" dur="500"/>
                                        <p:tgtEl>
                                          <p:spTgt spid="6">
                                            <p:txEl>
                                              <p:pRg st="33" end="33"/>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6">
                                            <p:txEl>
                                              <p:pRg st="34" end="34"/>
                                            </p:txEl>
                                          </p:spTgt>
                                        </p:tgtEl>
                                        <p:attrNameLst>
                                          <p:attrName>style.visibility</p:attrName>
                                        </p:attrNameLst>
                                      </p:cBhvr>
                                      <p:to>
                                        <p:strVal val="visible"/>
                                      </p:to>
                                    </p:set>
                                    <p:animEffect transition="in" filter="fade">
                                      <p:cBhvr>
                                        <p:cTn id="143" dur="500"/>
                                        <p:tgtEl>
                                          <p:spTgt spid="6">
                                            <p:txEl>
                                              <p:pRg st="34" end="34"/>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mph" presetSubtype="2" fill="hold" nodeType="clickEffect">
                                  <p:stCondLst>
                                    <p:cond delay="0"/>
                                  </p:stCondLst>
                                  <p:childTnLst>
                                    <p:animClr clrSpc="rgb" dir="cw">
                                      <p:cBhvr override="childStyle">
                                        <p:cTn id="147" dur="500" fill="hold"/>
                                        <p:tgtEl>
                                          <p:spTgt spid="6">
                                            <p:txEl>
                                              <p:pRg st="15" end="15"/>
                                            </p:txEl>
                                          </p:spTgt>
                                        </p:tgtEl>
                                        <p:attrNameLst>
                                          <p:attrName>style.color</p:attrName>
                                        </p:attrNameLst>
                                      </p:cBhvr>
                                      <p:to>
                                        <a:srgbClr val="000000"/>
                                      </p:to>
                                    </p:animClr>
                                  </p:childTnLst>
                                </p:cTn>
                              </p:par>
                              <p:par>
                                <p:cTn id="148" presetID="3" presetClass="emph" presetSubtype="2" fill="hold" nodeType="withEffect">
                                  <p:stCondLst>
                                    <p:cond delay="0"/>
                                  </p:stCondLst>
                                  <p:childTnLst>
                                    <p:animClr clrSpc="rgb" dir="cw">
                                      <p:cBhvr override="childStyle">
                                        <p:cTn id="149" dur="500" fill="hold"/>
                                        <p:tgtEl>
                                          <p:spTgt spid="6">
                                            <p:txEl>
                                              <p:pRg st="33" end="33"/>
                                            </p:txEl>
                                          </p:spTgt>
                                        </p:tgtEl>
                                        <p:attrNameLst>
                                          <p:attrName>style.color</p:attrName>
                                        </p:attrNameLst>
                                      </p:cBhvr>
                                      <p:to>
                                        <a:schemeClr val="accent2"/>
                                      </p:to>
                                    </p:animClr>
                                  </p:childTnLst>
                                </p:cTn>
                              </p:par>
                              <p:par>
                                <p:cTn id="150" presetID="3" presetClass="emph" presetSubtype="2" fill="hold" nodeType="withEffect">
                                  <p:stCondLst>
                                    <p:cond delay="0"/>
                                  </p:stCondLst>
                                  <p:childTnLst>
                                    <p:animClr clrSpc="rgb" dir="cw">
                                      <p:cBhvr override="childStyle">
                                        <p:cTn id="151" dur="500" fill="hold"/>
                                        <p:tgtEl>
                                          <p:spTgt spid="6">
                                            <p:txEl>
                                              <p:pRg st="34" end="3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smtClean="0"/>
              <a:t>Generally the backend is locked down to only allow calls from Edge</a:t>
            </a:r>
          </a:p>
          <a:p>
            <a:pPr lvl="1"/>
            <a:r>
              <a:rPr lang="en-US" dirty="0" smtClean="0"/>
              <a:t>Don't want apps to be able to call directly to backend</a:t>
            </a:r>
            <a:endParaRPr lang="en-US" dirty="0"/>
          </a:p>
          <a:p>
            <a:endParaRPr lang="en-US" dirty="0" smtClean="0"/>
          </a:p>
          <a:p>
            <a:r>
              <a:rPr lang="en-US" dirty="0" smtClean="0"/>
              <a:t>Options for securing the communication to the backend</a:t>
            </a:r>
          </a:p>
          <a:p>
            <a:pPr lvl="1"/>
            <a:r>
              <a:rPr lang="en-US" dirty="0" smtClean="0"/>
              <a:t>Credentials</a:t>
            </a:r>
          </a:p>
          <a:p>
            <a:pPr lvl="1"/>
            <a:r>
              <a:rPr lang="en-US" dirty="0" smtClean="0"/>
              <a:t>OAuth (adds significant complexity to backend calls)</a:t>
            </a:r>
          </a:p>
          <a:p>
            <a:pPr lvl="1"/>
            <a:r>
              <a:rPr lang="en-US" dirty="0" smtClean="0"/>
              <a:t>IP Whitelisting (can be spoofed)</a:t>
            </a:r>
          </a:p>
          <a:p>
            <a:pPr lvl="1"/>
            <a:r>
              <a:rPr lang="en-US" dirty="0" smtClean="0"/>
              <a:t>Two-way SSL</a:t>
            </a:r>
          </a:p>
        </p:txBody>
      </p:sp>
      <p:sp>
        <p:nvSpPr>
          <p:cNvPr id="3" name="Title 2"/>
          <p:cNvSpPr>
            <a:spLocks noGrp="1"/>
          </p:cNvSpPr>
          <p:nvPr>
            <p:ph type="title"/>
          </p:nvPr>
        </p:nvSpPr>
        <p:spPr>
          <a:xfrm>
            <a:off x="228600" y="444760"/>
            <a:ext cx="7835012" cy="365839"/>
          </a:xfrm>
        </p:spPr>
        <p:txBody>
          <a:bodyPr/>
          <a:lstStyle/>
          <a:p>
            <a:r>
              <a:rPr lang="en-US" dirty="0" smtClean="0"/>
              <a:t>Securing Calls to the Backend</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68</a:t>
            </a:fld>
            <a:endParaRPr lang="en-US" dirty="0"/>
          </a:p>
        </p:txBody>
      </p:sp>
    </p:spTree>
    <p:extLst>
      <p:ext uri="{BB962C8B-B14F-4D97-AF65-F5344CB8AC3E}">
        <p14:creationId xmlns:p14="http://schemas.microsoft.com/office/powerpoint/2010/main" val="63723978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marL="731520" indent="-457200">
              <a:buFont typeface="+mj-lt"/>
              <a:buAutoNum type="arabicPeriod"/>
            </a:pPr>
            <a:r>
              <a:rPr lang="en-US" dirty="0" smtClean="0"/>
              <a:t>Obtain/generate client certificate for Edge</a:t>
            </a:r>
          </a:p>
          <a:p>
            <a:pPr marL="731520" indent="-457200">
              <a:buFont typeface="+mj-lt"/>
              <a:buAutoNum type="arabicPeriod"/>
            </a:pPr>
            <a:endParaRPr lang="en-US" dirty="0" smtClean="0"/>
          </a:p>
          <a:p>
            <a:pPr marL="731520" indent="-457200">
              <a:buFont typeface="+mj-lt"/>
              <a:buAutoNum type="arabicPeriod"/>
            </a:pPr>
            <a:r>
              <a:rPr lang="en-US" dirty="0" smtClean="0"/>
              <a:t>Create and populate a </a:t>
            </a:r>
            <a:r>
              <a:rPr lang="en-US" dirty="0" err="1" smtClean="0"/>
              <a:t>keystore</a:t>
            </a:r>
            <a:r>
              <a:rPr lang="en-US" dirty="0" smtClean="0"/>
              <a:t> on Edge containing Edge's cert and private key</a:t>
            </a:r>
          </a:p>
          <a:p>
            <a:pPr marL="731520" indent="-457200">
              <a:buFont typeface="+mj-lt"/>
              <a:buAutoNum type="arabicPeriod"/>
            </a:pPr>
            <a:endParaRPr lang="en-US" dirty="0" smtClean="0"/>
          </a:p>
          <a:p>
            <a:pPr marL="731520" indent="-457200">
              <a:buFont typeface="+mj-lt"/>
              <a:buAutoNum type="arabicPeriod"/>
            </a:pPr>
            <a:r>
              <a:rPr lang="en-US" dirty="0" smtClean="0"/>
              <a:t>Create and populate a truststore on Edge containing trusted certs</a:t>
            </a:r>
          </a:p>
          <a:p>
            <a:pPr marL="731520" indent="-457200">
              <a:buFont typeface="+mj-lt"/>
              <a:buAutoNum type="arabicPeriod"/>
            </a:pPr>
            <a:endParaRPr lang="en-US" dirty="0" smtClean="0"/>
          </a:p>
          <a:p>
            <a:pPr marL="731520" indent="-457200">
              <a:buFont typeface="+mj-lt"/>
              <a:buAutoNum type="arabicPeriod"/>
            </a:pPr>
            <a:r>
              <a:rPr lang="en-US" dirty="0" smtClean="0"/>
              <a:t>Configure the </a:t>
            </a:r>
            <a:r>
              <a:rPr lang="en-US" dirty="0" err="1" smtClean="0"/>
              <a:t>TargetEndpoint</a:t>
            </a:r>
            <a:r>
              <a:rPr lang="en-US" dirty="0" smtClean="0"/>
              <a:t> or </a:t>
            </a:r>
            <a:r>
              <a:rPr lang="en-US" dirty="0" err="1" smtClean="0"/>
              <a:t>TargetServer</a:t>
            </a:r>
            <a:endParaRPr lang="en-US" dirty="0" smtClean="0"/>
          </a:p>
          <a:p>
            <a:endParaRPr lang="en-US" dirty="0" smtClean="0">
              <a:hlinkClick r:id="rId3"/>
            </a:endParaRPr>
          </a:p>
          <a:p>
            <a:r>
              <a:rPr lang="en-US" dirty="0" smtClean="0">
                <a:hlinkClick r:id="rId4"/>
              </a:rPr>
              <a:t>http://snap.apigee.com/ApigeeBackendMutualSSL</a:t>
            </a:r>
            <a:endParaRPr lang="en-US" dirty="0" smtClean="0"/>
          </a:p>
          <a:p>
            <a:endParaRPr lang="en-US" dirty="0" smtClean="0"/>
          </a:p>
          <a:p>
            <a:endParaRPr lang="en-US" dirty="0" smtClean="0"/>
          </a:p>
          <a:p>
            <a:endParaRPr lang="en-US" dirty="0" smtClean="0"/>
          </a:p>
        </p:txBody>
      </p:sp>
      <p:sp>
        <p:nvSpPr>
          <p:cNvPr id="3" name="Title 2"/>
          <p:cNvSpPr>
            <a:spLocks noGrp="1"/>
          </p:cNvSpPr>
          <p:nvPr>
            <p:ph type="title"/>
          </p:nvPr>
        </p:nvSpPr>
        <p:spPr>
          <a:xfrm>
            <a:off x="228600" y="444760"/>
            <a:ext cx="7835012" cy="365839"/>
          </a:xfrm>
        </p:spPr>
        <p:txBody>
          <a:bodyPr/>
          <a:lstStyle/>
          <a:p>
            <a:r>
              <a:rPr lang="en-US" dirty="0" smtClean="0"/>
              <a:t>Securing Backend Communication with Two-Way SSL</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69</a:t>
            </a:fld>
            <a:endParaRPr lang="en-US" dirty="0"/>
          </a:p>
        </p:txBody>
      </p:sp>
    </p:spTree>
    <p:extLst>
      <p:ext uri="{BB962C8B-B14F-4D97-AF65-F5344CB8AC3E}">
        <p14:creationId xmlns:p14="http://schemas.microsoft.com/office/powerpoint/2010/main" val="35330446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349875"/>
          </a:xfrm>
        </p:spPr>
        <p:txBody>
          <a:bodyPr>
            <a:normAutofit/>
          </a:bodyPr>
          <a:lstStyle/>
          <a:p>
            <a:r>
              <a:rPr lang="en-US" dirty="0" smtClean="0"/>
              <a:t>JSON attacks attempt to use structures that overwhelm JSON parsers to try to crash a service</a:t>
            </a:r>
          </a:p>
          <a:p>
            <a:r>
              <a:rPr lang="en-US" dirty="0" smtClean="0"/>
              <a:t>The </a:t>
            </a:r>
            <a:r>
              <a:rPr lang="en-US" b="1" dirty="0" smtClean="0"/>
              <a:t>JSONThreatProtection</a:t>
            </a:r>
            <a:r>
              <a:rPr lang="en-US" dirty="0" smtClean="0"/>
              <a:t> policy minimizes the risk by specifying limits on JSON structure and string lengths</a:t>
            </a:r>
          </a:p>
          <a:p>
            <a:r>
              <a:rPr lang="en-US" dirty="0" smtClean="0"/>
              <a:t>&lt;ContainerDepth&gt; – maximum nesting depth</a:t>
            </a:r>
          </a:p>
          <a:p>
            <a:pPr marL="274320" indent="0">
              <a:lnSpc>
                <a:spcPct val="50000"/>
              </a:lnSpc>
              <a:buNone/>
            </a:pPr>
            <a:r>
              <a:rPr lang="en-US" sz="1400" dirty="0">
                <a:latin typeface="Consolas"/>
                <a:cs typeface="Consolas"/>
              </a:rPr>
              <a:t>	</a:t>
            </a:r>
            <a:r>
              <a:rPr lang="en-US" sz="1200" dirty="0" smtClean="0">
                <a:latin typeface="Consolas"/>
                <a:cs typeface="Consolas"/>
              </a:rPr>
              <a:t>	{						{</a:t>
            </a:r>
            <a:endParaRPr lang="en-US" sz="1200" dirty="0">
              <a:latin typeface="Consolas"/>
              <a:cs typeface="Consolas"/>
            </a:endParaRPr>
          </a:p>
          <a:p>
            <a:pPr marL="274320" indent="0">
              <a:lnSpc>
                <a:spcPct val="50000"/>
              </a:lnSpc>
              <a:buNone/>
            </a:pPr>
            <a:r>
              <a:rPr lang="en-US" sz="1200" dirty="0" smtClean="0">
                <a:latin typeface="Consolas"/>
                <a:cs typeface="Consolas"/>
              </a:rPr>
              <a:t>		  "depth1</a:t>
            </a:r>
            <a:r>
              <a:rPr lang="en-US" sz="1200" dirty="0">
                <a:latin typeface="Consolas"/>
                <a:cs typeface="Consolas"/>
              </a:rPr>
              <a:t>": "value</a:t>
            </a:r>
            <a:r>
              <a:rPr lang="en-US" sz="1200" dirty="0" smtClean="0">
                <a:latin typeface="Consolas"/>
                <a:cs typeface="Consolas"/>
              </a:rPr>
              <a:t>"			  "depth1</a:t>
            </a:r>
            <a:r>
              <a:rPr lang="en-US" sz="1200" dirty="0">
                <a:latin typeface="Consolas"/>
                <a:cs typeface="Consolas"/>
              </a:rPr>
              <a:t>": { </a:t>
            </a:r>
            <a:r>
              <a:rPr lang="en-US" sz="1200" dirty="0" smtClean="0">
                <a:latin typeface="Consolas"/>
                <a:cs typeface="Consolas"/>
              </a:rPr>
              <a:t>"dept</a:t>
            </a:r>
            <a:r>
              <a:rPr lang="en-US" sz="1200" dirty="0">
                <a:latin typeface="Consolas"/>
                <a:cs typeface="Consolas"/>
              </a:rPr>
              <a:t>h</a:t>
            </a:r>
            <a:r>
              <a:rPr lang="en-US" sz="1200" dirty="0" smtClean="0">
                <a:latin typeface="Consolas"/>
                <a:cs typeface="Consolas"/>
              </a:rPr>
              <a:t>2</a:t>
            </a:r>
            <a:r>
              <a:rPr lang="en-US" sz="1200" dirty="0">
                <a:latin typeface="Consolas"/>
                <a:cs typeface="Consolas"/>
              </a:rPr>
              <a:t>": "value" </a:t>
            </a:r>
            <a:r>
              <a:rPr lang="en-US" sz="1200" dirty="0" smtClean="0">
                <a:latin typeface="Consolas"/>
                <a:cs typeface="Consolas"/>
              </a:rPr>
              <a:t>}</a:t>
            </a:r>
            <a:endParaRPr lang="en-US" sz="1200" dirty="0">
              <a:latin typeface="Consolas"/>
              <a:cs typeface="Consolas"/>
            </a:endParaRPr>
          </a:p>
          <a:p>
            <a:pPr marL="274320" indent="0">
              <a:lnSpc>
                <a:spcPct val="50000"/>
              </a:lnSpc>
              <a:buNone/>
            </a:pPr>
            <a:r>
              <a:rPr lang="en-US" sz="1200" dirty="0" smtClean="0">
                <a:latin typeface="Consolas"/>
                <a:cs typeface="Consolas"/>
              </a:rPr>
              <a:t>		}						}</a:t>
            </a:r>
            <a:endParaRPr lang="en-US" sz="1200" dirty="0">
              <a:latin typeface="Consolas"/>
              <a:cs typeface="Consolas"/>
            </a:endParaRPr>
          </a:p>
          <a:p>
            <a:pPr>
              <a:lnSpc>
                <a:spcPct val="50000"/>
              </a:lnSpc>
            </a:pPr>
            <a:endParaRPr lang="en-US" sz="1400" dirty="0" smtClean="0">
              <a:latin typeface="Consolas"/>
              <a:cs typeface="Consolas"/>
            </a:endParaRPr>
          </a:p>
          <a:p>
            <a:pPr>
              <a:lnSpc>
                <a:spcPct val="50000"/>
              </a:lnSpc>
            </a:pPr>
            <a:r>
              <a:rPr lang="en-US" dirty="0" smtClean="0">
                <a:cs typeface="Consolas"/>
              </a:rPr>
              <a:t>&lt;ArrayElementCount&gt; – maximum number of elements in an array</a:t>
            </a:r>
          </a:p>
          <a:p>
            <a:pPr>
              <a:lnSpc>
                <a:spcPct val="100000"/>
              </a:lnSpc>
            </a:pPr>
            <a:r>
              <a:rPr lang="en-US" dirty="0" smtClean="0"/>
              <a:t>&lt;ObjectEntryCount&gt; – maximum number of entries in an object</a:t>
            </a:r>
          </a:p>
          <a:p>
            <a:pPr marL="274320" indent="0">
              <a:lnSpc>
                <a:spcPct val="50000"/>
              </a:lnSpc>
              <a:buNone/>
            </a:pPr>
            <a:r>
              <a:rPr lang="en-US" sz="1200" dirty="0" smtClean="0">
                <a:latin typeface="Consolas"/>
                <a:cs typeface="Consolas"/>
              </a:rPr>
              <a:t>		{</a:t>
            </a:r>
          </a:p>
          <a:p>
            <a:pPr marL="274320" indent="0">
              <a:lnSpc>
                <a:spcPct val="50000"/>
              </a:lnSpc>
              <a:buNone/>
            </a:pPr>
            <a:r>
              <a:rPr lang="en-US" sz="1200" dirty="0" smtClean="0">
                <a:latin typeface="Consolas"/>
                <a:cs typeface="Consolas"/>
              </a:rPr>
              <a:t>		  "entry1": "value",</a:t>
            </a:r>
          </a:p>
          <a:p>
            <a:pPr marL="274320" indent="0">
              <a:lnSpc>
                <a:spcPct val="50000"/>
              </a:lnSpc>
              <a:buNone/>
            </a:pPr>
            <a:r>
              <a:rPr lang="en-US" sz="1200" dirty="0" smtClean="0">
                <a:latin typeface="Consolas"/>
                <a:cs typeface="Consolas"/>
              </a:rPr>
              <a:t>		  "entry2": { … },</a:t>
            </a:r>
          </a:p>
          <a:p>
            <a:pPr marL="274320" indent="0">
              <a:lnSpc>
                <a:spcPct val="50000"/>
              </a:lnSpc>
              <a:buNone/>
            </a:pPr>
            <a:r>
              <a:rPr lang="en-US" sz="1200" dirty="0" smtClean="0">
                <a:latin typeface="Consolas"/>
                <a:cs typeface="Consolas"/>
              </a:rPr>
              <a:t>		  "entry3": [ … ]</a:t>
            </a:r>
          </a:p>
          <a:p>
            <a:pPr marL="274320" indent="0">
              <a:lnSpc>
                <a:spcPct val="50000"/>
              </a:lnSpc>
              <a:buNone/>
            </a:pPr>
            <a:r>
              <a:rPr lang="en-US" sz="1200" dirty="0" smtClean="0">
                <a:latin typeface="Consolas"/>
                <a:cs typeface="Consolas"/>
              </a:rPr>
              <a:t> 		}</a:t>
            </a:r>
          </a:p>
          <a:p>
            <a:pPr>
              <a:lnSpc>
                <a:spcPct val="100000"/>
              </a:lnSpc>
            </a:pPr>
            <a:r>
              <a:rPr lang="en-US" dirty="0" smtClean="0"/>
              <a:t>&lt;ObjectEntryNameLength&gt; </a:t>
            </a:r>
            <a:r>
              <a:rPr lang="en-US" dirty="0"/>
              <a:t>– maximum </a:t>
            </a:r>
            <a:r>
              <a:rPr lang="en-US" dirty="0" smtClean="0"/>
              <a:t>string length for an object entry</a:t>
            </a:r>
            <a:endParaRPr lang="en-US" dirty="0"/>
          </a:p>
          <a:p>
            <a:pPr marL="274320" indent="0">
              <a:lnSpc>
                <a:spcPct val="50000"/>
              </a:lnSpc>
              <a:buNone/>
            </a:pPr>
            <a:r>
              <a:rPr lang="en-US" sz="1300" dirty="0">
                <a:latin typeface="Consolas"/>
                <a:cs typeface="Consolas"/>
              </a:rPr>
              <a:t>		{</a:t>
            </a:r>
          </a:p>
          <a:p>
            <a:pPr marL="274320" indent="0">
              <a:lnSpc>
                <a:spcPct val="50000"/>
              </a:lnSpc>
              <a:buNone/>
            </a:pPr>
            <a:r>
              <a:rPr lang="en-US" sz="1300" dirty="0">
                <a:latin typeface="Consolas"/>
                <a:cs typeface="Consolas"/>
              </a:rPr>
              <a:t>		  </a:t>
            </a:r>
            <a:r>
              <a:rPr lang="en-US" sz="1300" dirty="0" smtClean="0">
                <a:latin typeface="Consolas"/>
                <a:cs typeface="Consolas"/>
              </a:rPr>
              <a:t>"thisIsAReallyLongEntryNameAndProbablyTooLong"</a:t>
            </a:r>
            <a:r>
              <a:rPr lang="en-US" sz="1300" dirty="0">
                <a:latin typeface="Consolas"/>
                <a:cs typeface="Consolas"/>
              </a:rPr>
              <a:t>: </a:t>
            </a:r>
            <a:r>
              <a:rPr lang="en-US" sz="1300" dirty="0" smtClean="0">
                <a:latin typeface="Consolas"/>
                <a:cs typeface="Consolas"/>
              </a:rPr>
              <a:t>"value"</a:t>
            </a:r>
            <a:endParaRPr lang="en-US" sz="1300" dirty="0">
              <a:latin typeface="Consolas"/>
              <a:cs typeface="Consolas"/>
            </a:endParaRPr>
          </a:p>
          <a:p>
            <a:pPr marL="274320" indent="0">
              <a:lnSpc>
                <a:spcPct val="50000"/>
              </a:lnSpc>
              <a:buNone/>
            </a:pPr>
            <a:r>
              <a:rPr lang="en-US" sz="1300" dirty="0">
                <a:latin typeface="Consolas"/>
                <a:cs typeface="Consolas"/>
              </a:rPr>
              <a:t> 		}</a:t>
            </a:r>
          </a:p>
          <a:p>
            <a:pPr marL="274320" indent="0">
              <a:lnSpc>
                <a:spcPct val="50000"/>
              </a:lnSpc>
              <a:buNone/>
            </a:pPr>
            <a:endParaRPr lang="en-US" sz="4400" dirty="0">
              <a:latin typeface="Consolas"/>
              <a:cs typeface="Consolas"/>
            </a:endParaRPr>
          </a:p>
          <a:p>
            <a:pPr>
              <a:lnSpc>
                <a:spcPct val="100000"/>
              </a:lnSpc>
            </a:pPr>
            <a:endParaRPr lang="en-US" sz="2400" dirty="0"/>
          </a:p>
          <a:p>
            <a:pPr marL="274320" indent="0">
              <a:lnSpc>
                <a:spcPct val="50000"/>
              </a:lnSpc>
              <a:buNone/>
            </a:pPr>
            <a:endParaRPr lang="en-US" sz="2400" dirty="0" smtClean="0">
              <a:latin typeface="Consolas"/>
              <a:cs typeface="Consolas"/>
            </a:endParaRPr>
          </a:p>
          <a:p>
            <a:pPr>
              <a:lnSpc>
                <a:spcPct val="100000"/>
              </a:lnSpc>
            </a:pPr>
            <a:endParaRPr lang="en-US" dirty="0"/>
          </a:p>
        </p:txBody>
      </p:sp>
      <p:sp>
        <p:nvSpPr>
          <p:cNvPr id="3" name="Title 2"/>
          <p:cNvSpPr>
            <a:spLocks noGrp="1"/>
          </p:cNvSpPr>
          <p:nvPr>
            <p:ph type="title"/>
          </p:nvPr>
        </p:nvSpPr>
        <p:spPr/>
        <p:txBody>
          <a:bodyPr/>
          <a:lstStyle/>
          <a:p>
            <a:r>
              <a:rPr lang="en-US" dirty="0" smtClean="0"/>
              <a:t>Implementing Threat Protection - JSON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a:t>
            </a:fld>
            <a:endParaRPr lang="en-US" dirty="0"/>
          </a:p>
        </p:txBody>
      </p:sp>
    </p:spTree>
    <p:extLst>
      <p:ext uri="{BB962C8B-B14F-4D97-AF65-F5344CB8AC3E}">
        <p14:creationId xmlns:p14="http://schemas.microsoft.com/office/powerpoint/2010/main" val="154205879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r>
              <a:rPr lang="en-US" dirty="0" smtClean="0"/>
              <a:t>When making calls to a backend system that requires credentials, </a:t>
            </a:r>
            <a:r>
              <a:rPr lang="en-US" b="1" dirty="0" smtClean="0"/>
              <a:t>do not</a:t>
            </a:r>
            <a:r>
              <a:rPr lang="en-US" dirty="0" smtClean="0"/>
              <a:t> hardcode the credentials in the proxy.</a:t>
            </a:r>
          </a:p>
          <a:p>
            <a:endParaRPr lang="en-US" dirty="0" smtClean="0"/>
          </a:p>
          <a:p>
            <a:r>
              <a:rPr lang="en-US" dirty="0" smtClean="0"/>
              <a:t>These credentials could be extracted from source control or other mechanisms and used for harm.</a:t>
            </a:r>
          </a:p>
          <a:p>
            <a:endParaRPr lang="en-US" dirty="0" smtClean="0"/>
          </a:p>
          <a:p>
            <a:r>
              <a:rPr lang="en-US" dirty="0" smtClean="0"/>
              <a:t>Use KeyValueMap to store credentials.  API calls can be used to add the credentials to the KV Map.  Store as encrypted and use custom code to decrypt the password if needed.</a:t>
            </a:r>
          </a:p>
          <a:p>
            <a:pPr marL="274320" indent="0">
              <a:buNone/>
            </a:pPr>
            <a:r>
              <a:rPr lang="en-US" sz="1600" dirty="0"/>
              <a:t>curl -v -H "Content-Type:application/xml" -X POST -d </a:t>
            </a:r>
            <a:r>
              <a:rPr lang="en-US" sz="1600" dirty="0" smtClean="0"/>
              <a:t>\</a:t>
            </a:r>
            <a:br>
              <a:rPr lang="en-US" sz="1600" dirty="0" smtClean="0"/>
            </a:br>
            <a:r>
              <a:rPr lang="en-US" sz="1600" dirty="0" smtClean="0"/>
              <a:t>  </a:t>
            </a:r>
            <a:r>
              <a:rPr lang="en-US" sz="1600" dirty="0"/>
              <a:t>'&lt;KeyValueMap name="</a:t>
            </a:r>
            <a:r>
              <a:rPr lang="en-US" sz="1600" dirty="0" smtClean="0"/>
              <a:t>BasicAuthCredentials”&gt;</a:t>
            </a:r>
            <a:br>
              <a:rPr lang="en-US" sz="1600" dirty="0" smtClean="0"/>
            </a:br>
            <a:r>
              <a:rPr lang="en-US" sz="1600" dirty="0"/>
              <a:t>	  &lt;Entry name="</a:t>
            </a:r>
            <a:r>
              <a:rPr lang="en-US" sz="1600" dirty="0" smtClean="0"/>
              <a:t>username"</a:t>
            </a:r>
            <a:r>
              <a:rPr lang="en-US" sz="1600" dirty="0"/>
              <a:t>&gt;test&lt;/Entry</a:t>
            </a:r>
            <a:r>
              <a:rPr lang="en-US" sz="1600" dirty="0" smtClean="0"/>
              <a:t>&gt;</a:t>
            </a:r>
            <a:br>
              <a:rPr lang="en-US" sz="1600" dirty="0" smtClean="0"/>
            </a:br>
            <a:r>
              <a:rPr lang="en-US" sz="1600" dirty="0"/>
              <a:t>	  &lt;Entry name="</a:t>
            </a:r>
            <a:r>
              <a:rPr lang="en-US" sz="1600" dirty="0" smtClean="0"/>
              <a:t>password"</a:t>
            </a:r>
            <a:r>
              <a:rPr lang="en-US" sz="1600" dirty="0"/>
              <a:t>&gt;Password123&lt;/Entry</a:t>
            </a:r>
            <a:r>
              <a:rPr lang="en-US" sz="1600" dirty="0" smtClean="0"/>
              <a:t>&gt;</a:t>
            </a:r>
            <a:br>
              <a:rPr lang="en-US" sz="1600" dirty="0" smtClean="0"/>
            </a:br>
            <a:r>
              <a:rPr lang="en-US" sz="1600" dirty="0" smtClean="0"/>
              <a:t>  </a:t>
            </a:r>
            <a:r>
              <a:rPr lang="en-US" sz="1600" dirty="0"/>
              <a:t>&lt;/KeyValueMap&gt; ' </a:t>
            </a:r>
            <a:r>
              <a:rPr lang="en-US" sz="1600" dirty="0" smtClean="0"/>
              <a:t>\</a:t>
            </a:r>
            <a:br>
              <a:rPr lang="en-US" sz="1600" dirty="0" smtClean="0"/>
            </a:br>
            <a:r>
              <a:rPr lang="en-US" sz="1600" dirty="0" smtClean="0"/>
              <a:t>-</a:t>
            </a:r>
            <a:r>
              <a:rPr lang="en-US" sz="1600" dirty="0"/>
              <a:t>u </a:t>
            </a:r>
            <a:r>
              <a:rPr lang="en-US" sz="1600" dirty="0" smtClean="0"/>
              <a:t>{user}:{password} https</a:t>
            </a:r>
            <a:r>
              <a:rPr lang="en-US" sz="1600" dirty="0"/>
              <a:t>://api.enterprise.apigee.com/v1/o</a:t>
            </a:r>
            <a:r>
              <a:rPr lang="en-US" sz="1600" dirty="0" smtClean="0"/>
              <a:t>/{org}/</a:t>
            </a:r>
            <a:r>
              <a:rPr lang="en-US" sz="1600" dirty="0"/>
              <a:t>e</a:t>
            </a:r>
            <a:r>
              <a:rPr lang="en-US" sz="1600" dirty="0" smtClean="0"/>
              <a:t>/{env}/</a:t>
            </a:r>
            <a:r>
              <a:rPr lang="en-US" sz="1600" dirty="0"/>
              <a:t>keyvaluemaps</a:t>
            </a:r>
          </a:p>
          <a:p>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Securely Handling Backend Credentials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70</a:t>
            </a:fld>
            <a:endParaRPr lang="en-US" dirty="0"/>
          </a:p>
        </p:txBody>
      </p:sp>
    </p:spTree>
    <p:extLst>
      <p:ext uri="{BB962C8B-B14F-4D97-AF65-F5344CB8AC3E}">
        <p14:creationId xmlns:p14="http://schemas.microsoft.com/office/powerpoint/2010/main" val="148938557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Use </a:t>
            </a:r>
            <a:r>
              <a:rPr lang="en-US" dirty="0" smtClean="0"/>
              <a:t>KeyValueMapOperations </a:t>
            </a:r>
            <a:r>
              <a:rPr lang="en-US" dirty="0"/>
              <a:t>Policy to retrieve </a:t>
            </a:r>
            <a:r>
              <a:rPr lang="en-US" dirty="0" smtClean="0"/>
              <a:t>credentials </a:t>
            </a:r>
            <a:r>
              <a:rPr lang="en-US" dirty="0"/>
              <a:t>and place in flow variables for later </a:t>
            </a:r>
            <a:r>
              <a:rPr lang="en-US" dirty="0" smtClean="0"/>
              <a:t>use.  Use custom code to decrypt the password if needed.</a:t>
            </a:r>
          </a:p>
          <a:p>
            <a:endParaRPr lang="en-US" dirty="0"/>
          </a:p>
          <a:p>
            <a:endParaRPr lang="en-US" dirty="0" smtClean="0"/>
          </a:p>
          <a:p>
            <a:endParaRPr lang="en-US" dirty="0" smtClean="0"/>
          </a:p>
          <a:p>
            <a:endParaRPr lang="en-US" dirty="0"/>
          </a:p>
          <a:p>
            <a:pPr marL="274320" indent="0">
              <a:buNone/>
            </a:pPr>
            <a:endParaRPr lang="en-US" dirty="0"/>
          </a:p>
          <a:p>
            <a:r>
              <a:rPr lang="en-US" dirty="0"/>
              <a:t>Use Basic Authorization Policy if Basic Auth is needed to send credentials to backend system.  It will base64 encode the user and password </a:t>
            </a:r>
            <a:r>
              <a:rPr lang="en-US" dirty="0" smtClean="0"/>
              <a:t>and place in the request header authorization</a:t>
            </a:r>
            <a:endParaRPr lang="en-US" dirty="0"/>
          </a:p>
          <a:p>
            <a:pPr marL="274320" indent="0">
              <a:buNone/>
            </a:pPr>
            <a:endParaRPr lang="en-US" dirty="0" smtClean="0"/>
          </a:p>
          <a:p>
            <a:endParaRPr lang="en-US" dirty="0" smtClean="0"/>
          </a:p>
          <a:p>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Securely Handling Back</a:t>
            </a:r>
            <a:r>
              <a:rPr lang="en-US" dirty="0"/>
              <a:t>e</a:t>
            </a:r>
            <a:r>
              <a:rPr lang="en-US" dirty="0" smtClean="0"/>
              <a:t>nd Credentials</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71</a:t>
            </a:fld>
            <a:endParaRPr lang="en-US" dirty="0"/>
          </a:p>
        </p:txBody>
      </p:sp>
      <p:pic>
        <p:nvPicPr>
          <p:cNvPr id="5" name="Picture 4"/>
          <p:cNvPicPr>
            <a:picLocks noChangeAspect="1"/>
          </p:cNvPicPr>
          <p:nvPr/>
        </p:nvPicPr>
        <p:blipFill>
          <a:blip r:embed="rId2"/>
          <a:stretch>
            <a:fillRect/>
          </a:stretch>
        </p:blipFill>
        <p:spPr>
          <a:xfrm>
            <a:off x="884440" y="2133600"/>
            <a:ext cx="6312732" cy="1821496"/>
          </a:xfrm>
          <a:prstGeom prst="rect">
            <a:avLst/>
          </a:prstGeom>
        </p:spPr>
      </p:pic>
      <p:pic>
        <p:nvPicPr>
          <p:cNvPr id="6" name="Picture 5"/>
          <p:cNvPicPr>
            <a:picLocks noChangeAspect="1"/>
          </p:cNvPicPr>
          <p:nvPr/>
        </p:nvPicPr>
        <p:blipFill>
          <a:blip r:embed="rId3"/>
          <a:stretch>
            <a:fillRect/>
          </a:stretch>
        </p:blipFill>
        <p:spPr>
          <a:xfrm>
            <a:off x="538825" y="5040633"/>
            <a:ext cx="7299805" cy="1296390"/>
          </a:xfrm>
          <a:prstGeom prst="rect">
            <a:avLst/>
          </a:prstGeom>
        </p:spPr>
      </p:pic>
    </p:spTree>
    <p:extLst>
      <p:ext uri="{BB962C8B-B14F-4D97-AF65-F5344CB8AC3E}">
        <p14:creationId xmlns:p14="http://schemas.microsoft.com/office/powerpoint/2010/main" val="91934391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a:lnSpc>
                <a:spcPct val="100000"/>
              </a:lnSpc>
            </a:pPr>
            <a:r>
              <a:rPr lang="en-US" dirty="0" smtClean="0"/>
              <a:t>Apigee Edge's Trace Tool allows developers to capture runtime traffic</a:t>
            </a:r>
          </a:p>
          <a:p>
            <a:pPr>
              <a:lnSpc>
                <a:spcPct val="100000"/>
              </a:lnSpc>
            </a:pPr>
            <a:r>
              <a:rPr lang="en-US" dirty="0" smtClean="0"/>
              <a:t>Some of the data exposed by the trace tool may be sensitive information, such as passwords, credit card numbers, or personal health information</a:t>
            </a:r>
          </a:p>
          <a:p>
            <a:pPr>
              <a:lnSpc>
                <a:spcPct val="100000"/>
              </a:lnSpc>
            </a:pPr>
            <a:r>
              <a:rPr lang="en-US" dirty="0" smtClean="0"/>
              <a:t>To filter this data out of the captured trace information, Apigee provides </a:t>
            </a:r>
            <a:r>
              <a:rPr lang="en-US" b="1" dirty="0" smtClean="0"/>
              <a:t>Data Masking</a:t>
            </a:r>
          </a:p>
          <a:p>
            <a:pPr>
              <a:lnSpc>
                <a:spcPct val="100000"/>
              </a:lnSpc>
            </a:pPr>
            <a:r>
              <a:rPr lang="en-US" dirty="0" smtClean="0"/>
              <a:t>Data masking can block values in XML payloads, JSON payloads, and variables</a:t>
            </a:r>
          </a:p>
          <a:p>
            <a:pPr>
              <a:lnSpc>
                <a:spcPct val="100000"/>
              </a:lnSpc>
            </a:pPr>
            <a:r>
              <a:rPr lang="en-US" dirty="0" smtClean="0"/>
              <a:t>Data masking configurations can be set globally for an organization</a:t>
            </a:r>
          </a:p>
          <a:p>
            <a:pPr marL="274320" indent="0">
              <a:lnSpc>
                <a:spcPct val="100000"/>
              </a:lnSpc>
              <a:buNone/>
            </a:pPr>
            <a:r>
              <a:rPr lang="en-US" dirty="0" smtClean="0"/>
              <a:t>    	</a:t>
            </a:r>
            <a:r>
              <a:rPr lang="en-US" dirty="0" smtClean="0">
                <a:latin typeface="Consolas"/>
                <a:cs typeface="Consolas"/>
              </a:rPr>
              <a:t>POST /v1/o/{org}/maskconfigs</a:t>
            </a:r>
          </a:p>
          <a:p>
            <a:pPr marL="274320" indent="0">
              <a:lnSpc>
                <a:spcPct val="100000"/>
              </a:lnSpc>
              <a:buNone/>
            </a:pPr>
            <a:r>
              <a:rPr lang="en-US" dirty="0" smtClean="0"/>
              <a:t>    or on specific apis</a:t>
            </a:r>
          </a:p>
          <a:p>
            <a:pPr marL="274320" indent="0">
              <a:lnSpc>
                <a:spcPct val="100000"/>
              </a:lnSpc>
              <a:buNone/>
            </a:pPr>
            <a:r>
              <a:rPr lang="en-US" dirty="0"/>
              <a:t> </a:t>
            </a:r>
            <a:r>
              <a:rPr lang="en-US" dirty="0" smtClean="0"/>
              <a:t>   	</a:t>
            </a:r>
            <a:r>
              <a:rPr lang="en-US" dirty="0" smtClean="0">
                <a:latin typeface="Consolas"/>
                <a:cs typeface="Consolas"/>
              </a:rPr>
              <a:t>POST /v1/o/{org}/apis/{api}/maskconfigs</a:t>
            </a:r>
            <a:endParaRPr lang="en-US" dirty="0">
              <a:latin typeface="Consolas"/>
              <a:cs typeface="Consolas"/>
            </a:endParaRPr>
          </a:p>
        </p:txBody>
      </p:sp>
      <p:sp>
        <p:nvSpPr>
          <p:cNvPr id="3" name="Title 2"/>
          <p:cNvSpPr>
            <a:spLocks noGrp="1"/>
          </p:cNvSpPr>
          <p:nvPr>
            <p:ph type="title"/>
          </p:nvPr>
        </p:nvSpPr>
        <p:spPr>
          <a:xfrm>
            <a:off x="228600" y="444760"/>
            <a:ext cx="7835012" cy="365839"/>
          </a:xfrm>
        </p:spPr>
        <p:txBody>
          <a:bodyPr/>
          <a:lstStyle/>
          <a:p>
            <a:r>
              <a:rPr lang="en-US" dirty="0" smtClean="0"/>
              <a:t>Data Masking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72</a:t>
            </a:fld>
            <a:endParaRPr lang="en-US" dirty="0"/>
          </a:p>
        </p:txBody>
      </p:sp>
    </p:spTree>
    <p:extLst>
      <p:ext uri="{BB962C8B-B14F-4D97-AF65-F5344CB8AC3E}">
        <p14:creationId xmlns:p14="http://schemas.microsoft.com/office/powerpoint/2010/main" val="3877287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a:lnSpc>
                <a:spcPct val="100000"/>
              </a:lnSpc>
            </a:pPr>
            <a:r>
              <a:rPr lang="en-US" dirty="0" smtClean="0">
                <a:cs typeface="Consolas"/>
              </a:rPr>
              <a:t>Data masking payload</a:t>
            </a:r>
          </a:p>
          <a:p>
            <a:pPr>
              <a:lnSpc>
                <a:spcPct val="100000"/>
              </a:lnSpc>
            </a:pPr>
            <a:endParaRPr lang="en-US" dirty="0">
              <a:cs typeface="Consolas"/>
            </a:endParaRPr>
          </a:p>
          <a:p>
            <a:pPr>
              <a:lnSpc>
                <a:spcPct val="100000"/>
              </a:lnSpc>
            </a:pPr>
            <a:endParaRPr lang="en-US" dirty="0" smtClean="0">
              <a:cs typeface="Consolas"/>
            </a:endParaRPr>
          </a:p>
          <a:p>
            <a:pPr>
              <a:lnSpc>
                <a:spcPct val="100000"/>
              </a:lnSpc>
            </a:pPr>
            <a:endParaRPr lang="en-US" dirty="0">
              <a:cs typeface="Consolas"/>
            </a:endParaRPr>
          </a:p>
          <a:p>
            <a:pPr>
              <a:lnSpc>
                <a:spcPct val="100000"/>
              </a:lnSpc>
            </a:pPr>
            <a:endParaRPr lang="en-US" dirty="0" smtClean="0">
              <a:cs typeface="Consolas"/>
            </a:endParaRPr>
          </a:p>
          <a:p>
            <a:pPr>
              <a:lnSpc>
                <a:spcPct val="100000"/>
              </a:lnSpc>
            </a:pPr>
            <a:endParaRPr lang="en-US" dirty="0">
              <a:cs typeface="Consolas"/>
            </a:endParaRPr>
          </a:p>
          <a:p>
            <a:pPr>
              <a:lnSpc>
                <a:spcPct val="100000"/>
              </a:lnSpc>
            </a:pPr>
            <a:endParaRPr lang="en-US" dirty="0" smtClean="0">
              <a:cs typeface="Consolas"/>
            </a:endParaRPr>
          </a:p>
          <a:p>
            <a:pPr>
              <a:lnSpc>
                <a:spcPct val="100000"/>
              </a:lnSpc>
            </a:pPr>
            <a:endParaRPr lang="en-US" dirty="0">
              <a:cs typeface="Consolas"/>
            </a:endParaRPr>
          </a:p>
          <a:p>
            <a:pPr>
              <a:lnSpc>
                <a:spcPct val="100000"/>
              </a:lnSpc>
            </a:pPr>
            <a:r>
              <a:rPr lang="en-US" dirty="0" smtClean="0">
                <a:cs typeface="Consolas"/>
              </a:rPr>
              <a:t>Data is masked in trace</a:t>
            </a:r>
            <a:endParaRPr lang="en-US" dirty="0">
              <a:cs typeface="Consolas"/>
            </a:endParaRPr>
          </a:p>
          <a:p>
            <a:pPr>
              <a:lnSpc>
                <a:spcPct val="100000"/>
              </a:lnSpc>
            </a:pPr>
            <a:endParaRPr lang="en-US" dirty="0" smtClean="0">
              <a:latin typeface="Consolas"/>
              <a:cs typeface="Consolas"/>
            </a:endParaRPr>
          </a:p>
          <a:p>
            <a:pPr>
              <a:lnSpc>
                <a:spcPct val="100000"/>
              </a:lnSpc>
            </a:pPr>
            <a:endParaRPr lang="en-US" dirty="0">
              <a:latin typeface="Consolas"/>
              <a:cs typeface="Consolas"/>
            </a:endParaRPr>
          </a:p>
          <a:p>
            <a:pPr>
              <a:lnSpc>
                <a:spcPct val="100000"/>
              </a:lnSpc>
            </a:pPr>
            <a:endParaRPr lang="en-US" dirty="0" smtClean="0">
              <a:latin typeface="Consolas"/>
              <a:cs typeface="Consolas"/>
            </a:endParaRPr>
          </a:p>
          <a:p>
            <a:pPr>
              <a:lnSpc>
                <a:spcPct val="100000"/>
              </a:lnSpc>
            </a:pPr>
            <a:endParaRPr lang="en-US" dirty="0">
              <a:latin typeface="Consolas"/>
              <a:cs typeface="Consolas"/>
            </a:endParaRPr>
          </a:p>
          <a:p>
            <a:pPr>
              <a:lnSpc>
                <a:spcPct val="100000"/>
              </a:lnSpc>
            </a:pPr>
            <a:endParaRPr lang="en-US" dirty="0" smtClean="0">
              <a:latin typeface="Consolas"/>
              <a:cs typeface="Consolas"/>
            </a:endParaRPr>
          </a:p>
          <a:p>
            <a:pPr>
              <a:lnSpc>
                <a:spcPct val="100000"/>
              </a:lnSpc>
            </a:pPr>
            <a:endParaRPr lang="en-US" dirty="0">
              <a:latin typeface="Consolas"/>
              <a:cs typeface="Consolas"/>
            </a:endParaRPr>
          </a:p>
        </p:txBody>
      </p:sp>
      <p:sp>
        <p:nvSpPr>
          <p:cNvPr id="3" name="Title 2"/>
          <p:cNvSpPr>
            <a:spLocks noGrp="1"/>
          </p:cNvSpPr>
          <p:nvPr>
            <p:ph type="title"/>
          </p:nvPr>
        </p:nvSpPr>
        <p:spPr>
          <a:xfrm>
            <a:off x="228600" y="444760"/>
            <a:ext cx="7835012" cy="365839"/>
          </a:xfrm>
        </p:spPr>
        <p:txBody>
          <a:bodyPr/>
          <a:lstStyle/>
          <a:p>
            <a:r>
              <a:rPr lang="en-US" dirty="0" smtClean="0"/>
              <a:t>Data Masking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73</a:t>
            </a:fld>
            <a:endParaRPr lang="en-US" dirty="0"/>
          </a:p>
        </p:txBody>
      </p:sp>
      <p:pic>
        <p:nvPicPr>
          <p:cNvPr id="5" name="Picture 4"/>
          <p:cNvPicPr>
            <a:picLocks noChangeAspect="1"/>
          </p:cNvPicPr>
          <p:nvPr/>
        </p:nvPicPr>
        <p:blipFill>
          <a:blip r:embed="rId2"/>
          <a:stretch>
            <a:fillRect/>
          </a:stretch>
        </p:blipFill>
        <p:spPr>
          <a:xfrm>
            <a:off x="1384300" y="1626599"/>
            <a:ext cx="6362700" cy="2336800"/>
          </a:xfrm>
          <a:prstGeom prst="rect">
            <a:avLst/>
          </a:prstGeom>
        </p:spPr>
      </p:pic>
      <p:pic>
        <p:nvPicPr>
          <p:cNvPr id="6" name="Picture 5"/>
          <p:cNvPicPr>
            <a:picLocks noChangeAspect="1"/>
          </p:cNvPicPr>
          <p:nvPr/>
        </p:nvPicPr>
        <p:blipFill>
          <a:blip r:embed="rId3"/>
          <a:stretch>
            <a:fillRect/>
          </a:stretch>
        </p:blipFill>
        <p:spPr>
          <a:xfrm>
            <a:off x="532561" y="4921497"/>
            <a:ext cx="8174466" cy="872374"/>
          </a:xfrm>
          <a:prstGeom prst="rect">
            <a:avLst/>
          </a:prstGeom>
        </p:spPr>
      </p:pic>
    </p:spTree>
    <p:extLst>
      <p:ext uri="{BB962C8B-B14F-4D97-AF65-F5344CB8AC3E}">
        <p14:creationId xmlns:p14="http://schemas.microsoft.com/office/powerpoint/2010/main" val="21538650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pPr>
              <a:lnSpc>
                <a:spcPct val="100000"/>
              </a:lnSpc>
            </a:pPr>
            <a:r>
              <a:rPr lang="en-US" dirty="0" smtClean="0"/>
              <a:t>Message logging can be used to log both successful and unsuccessful API calls</a:t>
            </a:r>
          </a:p>
          <a:p>
            <a:r>
              <a:rPr lang="en-US" dirty="0" smtClean="0"/>
              <a:t>The </a:t>
            </a:r>
            <a:r>
              <a:rPr lang="en-US" b="1" dirty="0" smtClean="0"/>
              <a:t>MessageLogging</a:t>
            </a:r>
            <a:r>
              <a:rPr lang="en-US" dirty="0" smtClean="0"/>
              <a:t> policy can log to a remote syslog server (cloud and on-premises) or the file system (on-premises)</a:t>
            </a:r>
          </a:p>
          <a:p>
            <a:pPr marL="274320" indent="0">
              <a:buNone/>
            </a:pPr>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Message Logging</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74</a:t>
            </a:fld>
            <a:endParaRPr lang="en-US" dirty="0"/>
          </a:p>
        </p:txBody>
      </p:sp>
      <p:pic>
        <p:nvPicPr>
          <p:cNvPr id="5" name="Picture 4"/>
          <p:cNvPicPr>
            <a:picLocks noChangeAspect="1"/>
          </p:cNvPicPr>
          <p:nvPr/>
        </p:nvPicPr>
        <p:blipFill>
          <a:blip r:embed="rId2"/>
          <a:stretch>
            <a:fillRect/>
          </a:stretch>
        </p:blipFill>
        <p:spPr>
          <a:xfrm>
            <a:off x="520700" y="2922327"/>
            <a:ext cx="8102600" cy="1765300"/>
          </a:xfrm>
          <a:prstGeom prst="rect">
            <a:avLst/>
          </a:prstGeom>
        </p:spPr>
      </p:pic>
    </p:spTree>
    <p:extLst>
      <p:ext uri="{BB962C8B-B14F-4D97-AF65-F5344CB8AC3E}">
        <p14:creationId xmlns:p14="http://schemas.microsoft.com/office/powerpoint/2010/main" val="316983295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5218758"/>
          </a:xfrm>
        </p:spPr>
        <p:txBody>
          <a:bodyPr>
            <a:normAutofit/>
          </a:bodyPr>
          <a:lstStyle/>
          <a:p>
            <a:endParaRPr lang="en-US" dirty="0" smtClean="0"/>
          </a:p>
          <a:p>
            <a:endParaRPr lang="en-US" dirty="0"/>
          </a:p>
          <a:p>
            <a:endParaRPr lang="en-US" dirty="0" smtClean="0"/>
          </a:p>
          <a:p>
            <a:r>
              <a:rPr lang="en-US" dirty="0" smtClean="0"/>
              <a:t>Apigee Edge captures changes to APIs</a:t>
            </a:r>
            <a:endParaRPr lang="en-US" dirty="0"/>
          </a:p>
        </p:txBody>
      </p:sp>
      <p:sp>
        <p:nvSpPr>
          <p:cNvPr id="3" name="Title 2"/>
          <p:cNvSpPr>
            <a:spLocks noGrp="1"/>
          </p:cNvSpPr>
          <p:nvPr>
            <p:ph type="title"/>
          </p:nvPr>
        </p:nvSpPr>
        <p:spPr>
          <a:xfrm>
            <a:off x="228600" y="444760"/>
            <a:ext cx="7835012" cy="365839"/>
          </a:xfrm>
        </p:spPr>
        <p:txBody>
          <a:bodyPr/>
          <a:lstStyle/>
          <a:p>
            <a:r>
              <a:rPr lang="en-US" dirty="0" smtClean="0"/>
              <a:t>API Audit Trail</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75</a:t>
            </a:fld>
            <a:endParaRPr lang="en-US" dirty="0"/>
          </a:p>
        </p:txBody>
      </p:sp>
      <p:pic>
        <p:nvPicPr>
          <p:cNvPr id="5" name="Picture 4"/>
          <p:cNvPicPr>
            <a:picLocks noChangeAspect="1"/>
          </p:cNvPicPr>
          <p:nvPr/>
        </p:nvPicPr>
        <p:blipFill>
          <a:blip r:embed="rId2"/>
          <a:stretch>
            <a:fillRect/>
          </a:stretch>
        </p:blipFill>
        <p:spPr>
          <a:xfrm>
            <a:off x="996845" y="3954338"/>
            <a:ext cx="6795270" cy="2538537"/>
          </a:xfrm>
          <a:prstGeom prst="rect">
            <a:avLst/>
          </a:prstGeom>
        </p:spPr>
      </p:pic>
      <p:pic>
        <p:nvPicPr>
          <p:cNvPr id="6" name="Picture 5"/>
          <p:cNvPicPr>
            <a:picLocks noChangeAspect="1"/>
          </p:cNvPicPr>
          <p:nvPr/>
        </p:nvPicPr>
        <p:blipFill>
          <a:blip r:embed="rId3"/>
          <a:stretch>
            <a:fillRect/>
          </a:stretch>
        </p:blipFill>
        <p:spPr>
          <a:xfrm>
            <a:off x="5461776" y="1143000"/>
            <a:ext cx="3442512" cy="2651430"/>
          </a:xfrm>
          <a:prstGeom prst="rect">
            <a:avLst/>
          </a:prstGeom>
        </p:spPr>
      </p:pic>
    </p:spTree>
    <p:extLst>
      <p:ext uri="{BB962C8B-B14F-4D97-AF65-F5344CB8AC3E}">
        <p14:creationId xmlns:p14="http://schemas.microsoft.com/office/powerpoint/2010/main" val="8955972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0"/>
          </p:nvPr>
        </p:nvSpPr>
        <p:spPr/>
        <p:txBody>
          <a:bodyPr/>
          <a:lstStyle/>
          <a:p>
            <a:fld id="{72EC1214-2C7B-1846-91C7-D93747619575}" type="slidenum">
              <a:rPr lang="en-US" smtClean="0"/>
              <a:t>76</a:t>
            </a:fld>
            <a:endParaRPr lang="en-US" dirty="0"/>
          </a:p>
        </p:txBody>
      </p:sp>
      <p:sp>
        <p:nvSpPr>
          <p:cNvPr id="4" name="TextBox 3"/>
          <p:cNvSpPr txBox="1"/>
          <p:nvPr/>
        </p:nvSpPr>
        <p:spPr>
          <a:xfrm>
            <a:off x="3718560" y="3027680"/>
            <a:ext cx="1826642" cy="830997"/>
          </a:xfrm>
          <a:prstGeom prst="rect">
            <a:avLst/>
          </a:prstGeom>
          <a:noFill/>
        </p:spPr>
        <p:txBody>
          <a:bodyPr wrap="none" rtlCol="0">
            <a:spAutoFit/>
          </a:bodyPr>
          <a:lstStyle/>
          <a:p>
            <a:pPr>
              <a:buClr>
                <a:schemeClr val="tx2"/>
              </a:buClr>
            </a:pPr>
            <a:r>
              <a:rPr lang="en-US" sz="4800" dirty="0" smtClean="0"/>
              <a:t>Demo</a:t>
            </a:r>
          </a:p>
        </p:txBody>
      </p:sp>
    </p:spTree>
    <p:extLst>
      <p:ext uri="{BB962C8B-B14F-4D97-AF65-F5344CB8AC3E}">
        <p14:creationId xmlns:p14="http://schemas.microsoft.com/office/powerpoint/2010/main" val="1897875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CORS Overview</a:t>
            </a:r>
            <a:endParaRPr lang="en-US" dirty="0"/>
          </a:p>
        </p:txBody>
      </p:sp>
    </p:spTree>
    <p:extLst>
      <p:ext uri="{BB962C8B-B14F-4D97-AF65-F5344CB8AC3E}">
        <p14:creationId xmlns:p14="http://schemas.microsoft.com/office/powerpoint/2010/main" val="2584004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266700" indent="0">
              <a:buNone/>
            </a:pPr>
            <a:r>
              <a:rPr lang="en-US" b="1" dirty="0" smtClean="0">
                <a:solidFill>
                  <a:srgbClr val="FF0000"/>
                </a:solidFill>
              </a:rPr>
              <a:t>Challenge:</a:t>
            </a:r>
            <a:r>
              <a:rPr lang="en-US" dirty="0" smtClean="0">
                <a:solidFill>
                  <a:srgbClr val="FF0000"/>
                </a:solidFill>
              </a:rPr>
              <a:t> </a:t>
            </a:r>
            <a:r>
              <a:rPr lang="en-US" dirty="0" smtClean="0"/>
              <a:t>JavaScript does not allow one domain name (mycompany.com) to access the resources of another domain name (yourcompany.com) via POST, PUT or DELETE </a:t>
            </a:r>
            <a:endParaRPr lang="en-US" b="1" dirty="0" smtClean="0"/>
          </a:p>
          <a:p>
            <a:pPr marL="266700" indent="0">
              <a:buNone/>
            </a:pPr>
            <a:endParaRPr lang="en-US" dirty="0"/>
          </a:p>
          <a:p>
            <a:pPr marL="266700" indent="0">
              <a:buNone/>
            </a:pPr>
            <a:r>
              <a:rPr lang="en-US" b="1" dirty="0" smtClean="0">
                <a:solidFill>
                  <a:srgbClr val="FF0000"/>
                </a:solidFill>
              </a:rPr>
              <a:t>Solution:</a:t>
            </a:r>
            <a:r>
              <a:rPr lang="en-US" dirty="0" smtClean="0">
                <a:solidFill>
                  <a:srgbClr val="FF0000"/>
                </a:solidFill>
              </a:rPr>
              <a:t> </a:t>
            </a:r>
            <a:r>
              <a:rPr lang="en-US" dirty="0" smtClean="0"/>
              <a:t>CORS</a:t>
            </a:r>
            <a:r>
              <a:rPr lang="en-US" dirty="0"/>
              <a:t>, which stands for Cross-Origin Resource Sharing, is an HTML5 feature that allows one site to access another site's resources despite being under different domain </a:t>
            </a:r>
            <a:r>
              <a:rPr lang="en-US" dirty="0" smtClean="0"/>
              <a:t>names.</a:t>
            </a:r>
          </a:p>
          <a:p>
            <a:pPr marL="266700" indent="0">
              <a:buNone/>
            </a:pPr>
            <a:endParaRPr lang="en-US" dirty="0"/>
          </a:p>
          <a:p>
            <a:pPr marL="266700" indent="0" algn="ctr">
              <a:buNone/>
            </a:pPr>
            <a:r>
              <a:rPr lang="en-US" dirty="0" smtClean="0"/>
              <a:t>(yes… technically it’s a security workaround, but it’s a standard one</a:t>
            </a:r>
          </a:p>
          <a:p>
            <a:pPr marL="266700" indent="0" algn="ctr">
              <a:buNone/>
            </a:pPr>
            <a:r>
              <a:rPr lang="en-US" dirty="0">
                <a:hlinkClick r:id="rId2"/>
              </a:rPr>
              <a:t>http://www.w3.org/TR/cors</a:t>
            </a:r>
            <a:r>
              <a:rPr lang="en-US" dirty="0" smtClean="0">
                <a:hlinkClick r:id="rId2"/>
              </a:rPr>
              <a:t>/</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Why do we need CORS?</a:t>
            </a:r>
            <a:endParaRPr lang="en-US" dirty="0"/>
          </a:p>
        </p:txBody>
      </p:sp>
    </p:spTree>
    <p:extLst>
      <p:ext uri="{BB962C8B-B14F-4D97-AF65-F5344CB8AC3E}">
        <p14:creationId xmlns:p14="http://schemas.microsoft.com/office/powerpoint/2010/main" val="180445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dissolv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266700" indent="0">
              <a:buNone/>
            </a:pPr>
            <a:r>
              <a:rPr lang="en-US" b="1" u="sng" dirty="0" smtClean="0"/>
              <a:t>Simple Request</a:t>
            </a:r>
            <a:r>
              <a:rPr lang="en-US" b="1" u="sng" dirty="0"/>
              <a:t/>
            </a:r>
            <a:br>
              <a:rPr lang="en-US" b="1" u="sng" dirty="0"/>
            </a:br>
            <a:endParaRPr lang="en-US" b="1" u="sng" dirty="0" smtClean="0"/>
          </a:p>
          <a:p>
            <a:r>
              <a:rPr lang="en-US" dirty="0" smtClean="0"/>
              <a:t>Only </a:t>
            </a:r>
            <a:r>
              <a:rPr lang="en-US" dirty="0"/>
              <a:t>uses GET, HEAD or POST</a:t>
            </a:r>
          </a:p>
          <a:p>
            <a:r>
              <a:rPr lang="en-US" dirty="0" smtClean="0"/>
              <a:t>No </a:t>
            </a:r>
            <a:r>
              <a:rPr lang="en-US" dirty="0"/>
              <a:t>custom </a:t>
            </a:r>
            <a:r>
              <a:rPr lang="en-US" dirty="0" smtClean="0"/>
              <a:t>headers set </a:t>
            </a:r>
            <a:r>
              <a:rPr lang="en-US" dirty="0"/>
              <a:t>with the HTTP </a:t>
            </a:r>
            <a:r>
              <a:rPr lang="en-US" dirty="0" smtClean="0"/>
              <a:t>Request</a:t>
            </a:r>
          </a:p>
          <a:p>
            <a:r>
              <a:rPr lang="en-US" dirty="0" smtClean="0"/>
              <a:t>Request from “api.abc.com” to “api.xyz.com”</a:t>
            </a:r>
          </a:p>
          <a:p>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Creating a CORS Request – Scenario 1</a:t>
            </a:r>
            <a:endParaRPr lang="en-US" dirty="0"/>
          </a:p>
        </p:txBody>
      </p:sp>
      <p:grpSp>
        <p:nvGrpSpPr>
          <p:cNvPr id="8" name="Group 7"/>
          <p:cNvGrpSpPr/>
          <p:nvPr/>
        </p:nvGrpSpPr>
        <p:grpSpPr>
          <a:xfrm>
            <a:off x="228600" y="3795099"/>
            <a:ext cx="8493249" cy="1703778"/>
            <a:chOff x="431006" y="3286680"/>
            <a:chExt cx="4191000" cy="1249901"/>
          </a:xfrm>
        </p:grpSpPr>
        <p:sp>
          <p:nvSpPr>
            <p:cNvPr id="4" name="TextBox 3"/>
            <p:cNvSpPr txBox="1"/>
            <p:nvPr/>
          </p:nvSpPr>
          <p:spPr>
            <a:xfrm>
              <a:off x="431006" y="3656013"/>
              <a:ext cx="4191000" cy="880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tx2">
                      <a:lumMod val="10000"/>
                    </a:schemeClr>
                  </a:solidFill>
                  <a:latin typeface="Courier"/>
                  <a:cs typeface="Courier"/>
                </a:rPr>
                <a:t>GET </a:t>
              </a:r>
              <a:r>
                <a:rPr lang="en-US" dirty="0">
                  <a:solidFill>
                    <a:schemeClr val="tx2">
                      <a:lumMod val="10000"/>
                    </a:schemeClr>
                  </a:solidFill>
                  <a:latin typeface="Courier"/>
                  <a:cs typeface="Courier"/>
                </a:rPr>
                <a:t>/cors HTTP/1.1 </a:t>
              </a:r>
            </a:p>
            <a:p>
              <a:r>
                <a:rPr lang="en-US" b="1" dirty="0">
                  <a:solidFill>
                    <a:schemeClr val="tx2">
                      <a:lumMod val="10000"/>
                    </a:schemeClr>
                  </a:solidFill>
                  <a:latin typeface="Courier"/>
                  <a:cs typeface="Courier"/>
                </a:rPr>
                <a:t>Origin: </a:t>
              </a:r>
              <a:r>
                <a:rPr lang="en-US" b="1" dirty="0" smtClean="0">
                  <a:solidFill>
                    <a:schemeClr val="tx2">
                      <a:lumMod val="10000"/>
                    </a:schemeClr>
                  </a:solidFill>
                  <a:latin typeface="Courier"/>
                  <a:cs typeface="Courier"/>
                </a:rPr>
                <a:t>http:</a:t>
              </a:r>
              <a:r>
                <a:rPr lang="en-US" b="1" i="1" dirty="0" smtClean="0">
                  <a:solidFill>
                    <a:schemeClr val="tx2">
                      <a:lumMod val="10000"/>
                    </a:schemeClr>
                  </a:solidFill>
                  <a:latin typeface="Courier"/>
                  <a:cs typeface="Courier"/>
                </a:rPr>
                <a:t>//api.abc.com</a:t>
              </a:r>
              <a:endParaRPr lang="en-US" dirty="0">
                <a:solidFill>
                  <a:schemeClr val="tx2">
                    <a:lumMod val="10000"/>
                  </a:schemeClr>
                </a:solidFill>
                <a:latin typeface="Courier"/>
                <a:cs typeface="Courier"/>
              </a:endParaRPr>
            </a:p>
            <a:p>
              <a:r>
                <a:rPr lang="en-US" dirty="0" smtClean="0">
                  <a:solidFill>
                    <a:schemeClr val="tx2">
                      <a:lumMod val="10000"/>
                    </a:schemeClr>
                  </a:solidFill>
                  <a:latin typeface="Courier"/>
                  <a:cs typeface="Courier"/>
                </a:rPr>
                <a:t>Accept</a:t>
              </a:r>
              <a:r>
                <a:rPr lang="en-US" dirty="0">
                  <a:solidFill>
                    <a:schemeClr val="tx2">
                      <a:lumMod val="10000"/>
                    </a:schemeClr>
                  </a:solidFill>
                  <a:latin typeface="Courier"/>
                  <a:cs typeface="Courier"/>
                </a:rPr>
                <a:t>-Language: en-US </a:t>
              </a:r>
            </a:p>
            <a:p>
              <a:r>
                <a:rPr lang="en-US" dirty="0">
                  <a:solidFill>
                    <a:schemeClr val="tx2">
                      <a:lumMod val="10000"/>
                    </a:schemeClr>
                  </a:solidFill>
                  <a:latin typeface="Courier"/>
                  <a:cs typeface="Courier"/>
                </a:rPr>
                <a:t>Connection: keep-alive</a:t>
              </a:r>
            </a:p>
          </p:txBody>
        </p:sp>
        <p:sp>
          <p:nvSpPr>
            <p:cNvPr id="5" name="TextBox 4"/>
            <p:cNvSpPr txBox="1"/>
            <p:nvPr/>
          </p:nvSpPr>
          <p:spPr>
            <a:xfrm>
              <a:off x="431006" y="3286680"/>
              <a:ext cx="977331" cy="270944"/>
            </a:xfrm>
            <a:prstGeom prst="rect">
              <a:avLst/>
            </a:prstGeom>
            <a:noFill/>
          </p:spPr>
          <p:txBody>
            <a:bodyPr wrap="none" rtlCol="0">
              <a:spAutoFit/>
            </a:bodyPr>
            <a:lstStyle/>
            <a:p>
              <a:r>
                <a:rPr lang="en-US" sz="1800" b="1" dirty="0" smtClean="0">
                  <a:solidFill>
                    <a:srgbClr val="6D6E71"/>
                  </a:solidFill>
                </a:rPr>
                <a:t>Sample Request</a:t>
              </a:r>
              <a:endParaRPr lang="en-US" sz="1800" b="1" dirty="0">
                <a:solidFill>
                  <a:srgbClr val="6D6E71"/>
                </a:solidFill>
              </a:endParaRPr>
            </a:p>
          </p:txBody>
        </p:sp>
      </p:grpSp>
    </p:spTree>
    <p:extLst>
      <p:ext uri="{BB962C8B-B14F-4D97-AF65-F5344CB8AC3E}">
        <p14:creationId xmlns:p14="http://schemas.microsoft.com/office/powerpoint/2010/main" val="2298524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0"/>
            <a:ext cx="8675688" cy="3247687"/>
          </a:xfrm>
        </p:spPr>
        <p:txBody>
          <a:bodyPr>
            <a:normAutofit/>
          </a:bodyPr>
          <a:lstStyle/>
          <a:p>
            <a:pPr>
              <a:lnSpc>
                <a:spcPct val="100000"/>
              </a:lnSpc>
            </a:pPr>
            <a:r>
              <a:rPr lang="en-US" dirty="0" smtClean="0"/>
              <a:t>&lt;StringValueLength&gt; – </a:t>
            </a:r>
            <a:r>
              <a:rPr lang="en-US" dirty="0"/>
              <a:t>maximum string length for an </a:t>
            </a:r>
            <a:r>
              <a:rPr lang="en-US" dirty="0" smtClean="0"/>
              <a:t>entry's value</a:t>
            </a:r>
            <a:endParaRPr lang="en-US" dirty="0"/>
          </a:p>
          <a:p>
            <a:pPr marL="274320" indent="0">
              <a:lnSpc>
                <a:spcPct val="50000"/>
              </a:lnSpc>
              <a:buNone/>
            </a:pPr>
            <a:r>
              <a:rPr lang="en-US" sz="1200" dirty="0">
                <a:latin typeface="Consolas"/>
                <a:cs typeface="Consolas"/>
              </a:rPr>
              <a:t>		{</a:t>
            </a:r>
          </a:p>
          <a:p>
            <a:pPr marL="274320" indent="0">
              <a:lnSpc>
                <a:spcPct val="50000"/>
              </a:lnSpc>
              <a:buNone/>
            </a:pPr>
            <a:r>
              <a:rPr lang="en-US" sz="1200" dirty="0">
                <a:latin typeface="Consolas"/>
                <a:cs typeface="Consolas"/>
              </a:rPr>
              <a:t>		  </a:t>
            </a:r>
            <a:r>
              <a:rPr lang="en-US" sz="1200" dirty="0" smtClean="0">
                <a:latin typeface="Consolas"/>
                <a:cs typeface="Consolas"/>
              </a:rPr>
              <a:t>"entry"</a:t>
            </a:r>
            <a:r>
              <a:rPr lang="en-US" sz="1200" dirty="0">
                <a:latin typeface="Consolas"/>
                <a:cs typeface="Consolas"/>
              </a:rPr>
              <a:t>: </a:t>
            </a:r>
            <a:r>
              <a:rPr lang="en-US" sz="1200" dirty="0" smtClean="0">
                <a:latin typeface="Consolas"/>
                <a:cs typeface="Consolas"/>
              </a:rPr>
              <a:t>"Value string lengths are often long, which is generally OK."</a:t>
            </a:r>
            <a:endParaRPr lang="en-US" sz="1200" dirty="0">
              <a:latin typeface="Consolas"/>
              <a:cs typeface="Consolas"/>
            </a:endParaRPr>
          </a:p>
          <a:p>
            <a:pPr marL="274320" indent="0">
              <a:lnSpc>
                <a:spcPct val="50000"/>
              </a:lnSpc>
              <a:buNone/>
            </a:pPr>
            <a:r>
              <a:rPr lang="en-US" sz="1200" dirty="0">
                <a:latin typeface="Consolas"/>
                <a:cs typeface="Consolas"/>
              </a:rPr>
              <a:t> 		}</a:t>
            </a:r>
          </a:p>
          <a:p>
            <a:pPr>
              <a:lnSpc>
                <a:spcPct val="100000"/>
              </a:lnSpc>
              <a:buSzPts val="2000"/>
            </a:pPr>
            <a:r>
              <a:rPr lang="en-US" dirty="0" smtClean="0">
                <a:solidFill>
                  <a:srgbClr val="6D6E71"/>
                </a:solidFill>
              </a:rPr>
              <a:t>The JSONThreatProtection policy will raise a fault if any of the supplied constraints are violated.</a:t>
            </a:r>
          </a:p>
          <a:p>
            <a:pPr lvl="1">
              <a:lnSpc>
                <a:spcPct val="100000"/>
              </a:lnSpc>
              <a:buSzPts val="2000"/>
            </a:pPr>
            <a:r>
              <a:rPr lang="en-US" dirty="0" smtClean="0">
                <a:solidFill>
                  <a:srgbClr val="6D6E71"/>
                </a:solidFill>
                <a:cs typeface="Consolas"/>
              </a:rPr>
              <a:t>Choose these constraints carefully – don't block legitimate requests</a:t>
            </a:r>
          </a:p>
          <a:p>
            <a:pPr lvl="1">
              <a:lnSpc>
                <a:spcPct val="100000"/>
              </a:lnSpc>
              <a:buSzPts val="2000"/>
            </a:pPr>
            <a:r>
              <a:rPr lang="en-US" dirty="0" smtClean="0">
                <a:solidFill>
                  <a:srgbClr val="6D6E71"/>
                </a:solidFill>
                <a:cs typeface="Consolas"/>
              </a:rPr>
              <a:t>Threat protection settings are often different for different APIs</a:t>
            </a:r>
            <a:endParaRPr lang="en-US" dirty="0"/>
          </a:p>
        </p:txBody>
      </p:sp>
      <p:sp>
        <p:nvSpPr>
          <p:cNvPr id="3" name="Title 2"/>
          <p:cNvSpPr>
            <a:spLocks noGrp="1"/>
          </p:cNvSpPr>
          <p:nvPr>
            <p:ph type="title"/>
          </p:nvPr>
        </p:nvSpPr>
        <p:spPr>
          <a:xfrm>
            <a:off x="228600" y="444760"/>
            <a:ext cx="7518400" cy="365839"/>
          </a:xfrm>
        </p:spPr>
        <p:txBody>
          <a:bodyPr/>
          <a:lstStyle/>
          <a:p>
            <a:r>
              <a:rPr lang="en-US" dirty="0" smtClean="0"/>
              <a:t>Implementing Threat Protection – JSON</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8</a:t>
            </a:fld>
            <a:endParaRPr lang="en-US" dirty="0"/>
          </a:p>
        </p:txBody>
      </p:sp>
      <p:pic>
        <p:nvPicPr>
          <p:cNvPr id="5" name="Picture 4"/>
          <p:cNvPicPr>
            <a:picLocks noChangeAspect="1"/>
          </p:cNvPicPr>
          <p:nvPr/>
        </p:nvPicPr>
        <p:blipFill>
          <a:blip r:embed="rId2"/>
          <a:stretch>
            <a:fillRect/>
          </a:stretch>
        </p:blipFill>
        <p:spPr>
          <a:xfrm>
            <a:off x="0" y="4390687"/>
            <a:ext cx="9144000" cy="2102188"/>
          </a:xfrm>
          <a:prstGeom prst="rect">
            <a:avLst/>
          </a:prstGeom>
        </p:spPr>
      </p:pic>
    </p:spTree>
    <p:extLst>
      <p:ext uri="{BB962C8B-B14F-4D97-AF65-F5344CB8AC3E}">
        <p14:creationId xmlns:p14="http://schemas.microsoft.com/office/powerpoint/2010/main" val="367670460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3329598"/>
            <a:ext cx="8675688" cy="2986340"/>
          </a:xfrm>
        </p:spPr>
        <p:txBody>
          <a:bodyPr/>
          <a:lstStyle/>
          <a:p>
            <a:r>
              <a:rPr lang="en-US" dirty="0" smtClean="0"/>
              <a:t>Response from “api.xyz.com”</a:t>
            </a:r>
          </a:p>
          <a:p>
            <a:r>
              <a:rPr lang="en-US" dirty="0" smtClean="0"/>
              <a:t>Sends  </a:t>
            </a:r>
            <a:r>
              <a:rPr lang="en-US" dirty="0"/>
              <a:t>an </a:t>
            </a:r>
            <a:r>
              <a:rPr lang="en-US" dirty="0" smtClean="0"/>
              <a:t>“Access</a:t>
            </a:r>
            <a:r>
              <a:rPr lang="en-US" dirty="0"/>
              <a:t>-Control-Allow-Origin</a:t>
            </a:r>
            <a:r>
              <a:rPr lang="en-US" dirty="0" smtClean="0"/>
              <a:t>:” header</a:t>
            </a:r>
          </a:p>
          <a:p>
            <a:r>
              <a:rPr lang="en-US" dirty="0"/>
              <a:t> Access-Control-Allow-Origin: * </a:t>
            </a:r>
            <a:r>
              <a:rPr lang="en-US" dirty="0" smtClean="0"/>
              <a:t> </a:t>
            </a:r>
            <a:r>
              <a:rPr lang="en-US" dirty="0"/>
              <a:t>means that the resource can be accessed by any domain in a cross-site </a:t>
            </a:r>
            <a:r>
              <a:rPr lang="en-US" dirty="0" smtClean="0"/>
              <a:t>manner (NOT RECOMMENDED)</a:t>
            </a:r>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Creating a CORS Request – Scenario 1</a:t>
            </a:r>
            <a:endParaRPr lang="en-US" dirty="0"/>
          </a:p>
        </p:txBody>
      </p:sp>
      <p:grpSp>
        <p:nvGrpSpPr>
          <p:cNvPr id="8" name="Group 7"/>
          <p:cNvGrpSpPr/>
          <p:nvPr/>
        </p:nvGrpSpPr>
        <p:grpSpPr>
          <a:xfrm>
            <a:off x="148515" y="1235302"/>
            <a:ext cx="8493249" cy="1747506"/>
            <a:chOff x="391488" y="365375"/>
            <a:chExt cx="4191000" cy="1154532"/>
          </a:xfrm>
        </p:grpSpPr>
        <p:sp>
          <p:nvSpPr>
            <p:cNvPr id="4" name="TextBox 3"/>
            <p:cNvSpPr txBox="1"/>
            <p:nvPr/>
          </p:nvSpPr>
          <p:spPr>
            <a:xfrm>
              <a:off x="391488" y="726881"/>
              <a:ext cx="4191000" cy="793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tx2">
                      <a:lumMod val="10000"/>
                    </a:schemeClr>
                  </a:solidFill>
                  <a:latin typeface="Courier"/>
                  <a:cs typeface="Courier"/>
                </a:rPr>
                <a:t>HTTP/1.1 200 </a:t>
              </a:r>
              <a:r>
                <a:rPr lang="en-US" dirty="0" smtClean="0">
                  <a:solidFill>
                    <a:schemeClr val="tx2">
                      <a:lumMod val="10000"/>
                    </a:schemeClr>
                  </a:solidFill>
                  <a:latin typeface="Courier"/>
                  <a:cs typeface="Courier"/>
                </a:rPr>
                <a:t>OK</a:t>
              </a:r>
            </a:p>
            <a:p>
              <a:r>
                <a:rPr lang="en-US" b="1" dirty="0">
                  <a:solidFill>
                    <a:schemeClr val="tx2">
                      <a:lumMod val="10000"/>
                    </a:schemeClr>
                  </a:solidFill>
                  <a:latin typeface="Courier"/>
                  <a:cs typeface="Courier"/>
                </a:rPr>
                <a:t>Date: Mon, 01 Dec 2008 00:23:53 GMT</a:t>
              </a:r>
            </a:p>
            <a:p>
              <a:r>
                <a:rPr lang="en-US" b="1" dirty="0" smtClean="0">
                  <a:solidFill>
                    <a:schemeClr val="tx2">
                      <a:lumMod val="10000"/>
                    </a:schemeClr>
                  </a:solidFill>
                  <a:latin typeface="Courier"/>
                  <a:cs typeface="Courier"/>
                </a:rPr>
                <a:t>Access</a:t>
              </a:r>
              <a:r>
                <a:rPr lang="en-US" b="1" dirty="0">
                  <a:solidFill>
                    <a:schemeClr val="tx2">
                      <a:lumMod val="10000"/>
                    </a:schemeClr>
                  </a:solidFill>
                  <a:latin typeface="Courier"/>
                  <a:cs typeface="Courier"/>
                </a:rPr>
                <a:t>-Control-Allow-Origin: </a:t>
              </a:r>
              <a:r>
                <a:rPr lang="en-US" b="1" dirty="0" smtClean="0">
                  <a:solidFill>
                    <a:schemeClr val="tx2">
                      <a:lumMod val="10000"/>
                    </a:schemeClr>
                  </a:solidFill>
                  <a:latin typeface="Courier"/>
                  <a:cs typeface="Courier"/>
                </a:rPr>
                <a:t>http://api.abc.com</a:t>
              </a:r>
              <a:endParaRPr lang="en-US" dirty="0">
                <a:solidFill>
                  <a:schemeClr val="tx2">
                    <a:lumMod val="10000"/>
                  </a:schemeClr>
                </a:solidFill>
                <a:latin typeface="Courier"/>
                <a:cs typeface="Courier"/>
              </a:endParaRPr>
            </a:p>
            <a:p>
              <a:r>
                <a:rPr lang="en-US" dirty="0">
                  <a:solidFill>
                    <a:schemeClr val="tx2">
                      <a:lumMod val="10000"/>
                    </a:schemeClr>
                  </a:solidFill>
                  <a:latin typeface="Courier"/>
                  <a:cs typeface="Courier"/>
                </a:rPr>
                <a:t>Content-Type: application/</a:t>
              </a:r>
              <a:r>
                <a:rPr lang="en-US" dirty="0" smtClean="0">
                  <a:solidFill>
                    <a:schemeClr val="tx2">
                      <a:lumMod val="10000"/>
                    </a:schemeClr>
                  </a:solidFill>
                  <a:latin typeface="Courier"/>
                  <a:cs typeface="Courier"/>
                </a:rPr>
                <a:t>xml</a:t>
              </a:r>
              <a:endParaRPr lang="en-US" dirty="0">
                <a:solidFill>
                  <a:schemeClr val="tx2">
                    <a:lumMod val="10000"/>
                  </a:schemeClr>
                </a:solidFill>
                <a:latin typeface="Courier"/>
                <a:cs typeface="Courier"/>
              </a:endParaRPr>
            </a:p>
          </p:txBody>
        </p:sp>
        <p:sp>
          <p:nvSpPr>
            <p:cNvPr id="5" name="TextBox 4"/>
            <p:cNvSpPr txBox="1"/>
            <p:nvPr/>
          </p:nvSpPr>
          <p:spPr>
            <a:xfrm>
              <a:off x="391488" y="365375"/>
              <a:ext cx="1072326" cy="244008"/>
            </a:xfrm>
            <a:prstGeom prst="rect">
              <a:avLst/>
            </a:prstGeom>
            <a:noFill/>
          </p:spPr>
          <p:txBody>
            <a:bodyPr wrap="none" rtlCol="0">
              <a:spAutoFit/>
            </a:bodyPr>
            <a:lstStyle/>
            <a:p>
              <a:r>
                <a:rPr lang="en-US" sz="1800" b="1" dirty="0" smtClean="0">
                  <a:solidFill>
                    <a:srgbClr val="6D6E71"/>
                  </a:solidFill>
                </a:rPr>
                <a:t>Sample Response</a:t>
              </a:r>
              <a:endParaRPr lang="en-US" sz="1800" b="1" dirty="0">
                <a:solidFill>
                  <a:srgbClr val="6D6E71"/>
                </a:solidFill>
              </a:endParaRPr>
            </a:p>
          </p:txBody>
        </p:sp>
      </p:grpSp>
    </p:spTree>
    <p:extLst>
      <p:ext uri="{BB962C8B-B14F-4D97-AF65-F5344CB8AC3E}">
        <p14:creationId xmlns:p14="http://schemas.microsoft.com/office/powerpoint/2010/main" val="2519581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266700" indent="0">
              <a:buNone/>
            </a:pPr>
            <a:r>
              <a:rPr lang="en-US" b="1" u="sng" dirty="0" smtClean="0"/>
              <a:t>Preflighted Requests</a:t>
            </a:r>
            <a:r>
              <a:rPr lang="en-US" b="1" u="sng" dirty="0"/>
              <a:t/>
            </a:r>
            <a:br>
              <a:rPr lang="en-US" b="1" u="sng" dirty="0"/>
            </a:br>
            <a:endParaRPr lang="en-US" b="1" u="sng" dirty="0" smtClean="0"/>
          </a:p>
          <a:p>
            <a:r>
              <a:rPr lang="en-US" dirty="0" smtClean="0"/>
              <a:t>First </a:t>
            </a:r>
            <a:r>
              <a:rPr lang="en-US" dirty="0"/>
              <a:t>send an HTTP request by the </a:t>
            </a:r>
            <a:r>
              <a:rPr lang="en-US" dirty="0" smtClean="0"/>
              <a:t>“OPTIONS” method</a:t>
            </a:r>
          </a:p>
          <a:p>
            <a:pPr marL="266700" indent="0">
              <a:buNone/>
            </a:pPr>
            <a:r>
              <a:rPr lang="en-US" dirty="0" smtClean="0"/>
              <a:t>           --</a:t>
            </a:r>
            <a:r>
              <a:rPr lang="en-US" dirty="0"/>
              <a:t>to determine </a:t>
            </a:r>
            <a:r>
              <a:rPr lang="en-US" dirty="0" smtClean="0"/>
              <a:t>if </a:t>
            </a:r>
            <a:r>
              <a:rPr lang="en-US" dirty="0"/>
              <a:t>the actual request is safe to </a:t>
            </a:r>
            <a:r>
              <a:rPr lang="en-US" dirty="0" smtClean="0"/>
              <a:t>send</a:t>
            </a:r>
          </a:p>
          <a:p>
            <a:r>
              <a:rPr lang="en-US" dirty="0"/>
              <a:t>It uses methods other than GET, HEAD or POST</a:t>
            </a:r>
            <a:endParaRPr lang="en-US" dirty="0" smtClean="0"/>
          </a:p>
          <a:p>
            <a:r>
              <a:rPr lang="en-US" dirty="0" smtClean="0"/>
              <a:t>Set </a:t>
            </a:r>
            <a:r>
              <a:rPr lang="en-US" dirty="0"/>
              <a:t>custom headers in the request</a:t>
            </a:r>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Creating a CORS Request – Scenario 2</a:t>
            </a:r>
            <a:endParaRPr lang="en-US" dirty="0"/>
          </a:p>
        </p:txBody>
      </p:sp>
      <p:grpSp>
        <p:nvGrpSpPr>
          <p:cNvPr id="8" name="Group 7"/>
          <p:cNvGrpSpPr/>
          <p:nvPr/>
        </p:nvGrpSpPr>
        <p:grpSpPr>
          <a:xfrm>
            <a:off x="228600" y="4164434"/>
            <a:ext cx="8493249" cy="1688290"/>
            <a:chOff x="431006" y="3286680"/>
            <a:chExt cx="4191000" cy="1277849"/>
          </a:xfrm>
        </p:grpSpPr>
        <p:sp>
          <p:nvSpPr>
            <p:cNvPr id="4" name="TextBox 3"/>
            <p:cNvSpPr txBox="1"/>
            <p:nvPr/>
          </p:nvSpPr>
          <p:spPr>
            <a:xfrm>
              <a:off x="431006" y="3656012"/>
              <a:ext cx="4191000" cy="908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tx2">
                      <a:lumMod val="10000"/>
                    </a:schemeClr>
                  </a:solidFill>
                  <a:latin typeface="Courier"/>
                  <a:cs typeface="Courier"/>
                </a:rPr>
                <a:t>OPTIONS </a:t>
              </a:r>
              <a:r>
                <a:rPr lang="en-US" dirty="0">
                  <a:solidFill>
                    <a:schemeClr val="tx2">
                      <a:lumMod val="10000"/>
                    </a:schemeClr>
                  </a:solidFill>
                  <a:latin typeface="Courier"/>
                  <a:cs typeface="Courier"/>
                </a:rPr>
                <a:t>/cors HTTP/1.1 </a:t>
              </a:r>
            </a:p>
            <a:p>
              <a:r>
                <a:rPr lang="en-US" b="1" dirty="0">
                  <a:solidFill>
                    <a:schemeClr val="tx2">
                      <a:lumMod val="10000"/>
                    </a:schemeClr>
                  </a:solidFill>
                  <a:latin typeface="Courier"/>
                  <a:cs typeface="Courier"/>
                </a:rPr>
                <a:t>Origin: http:</a:t>
              </a:r>
              <a:r>
                <a:rPr lang="en-US" b="1" i="1" dirty="0">
                  <a:solidFill>
                    <a:schemeClr val="tx2">
                      <a:lumMod val="10000"/>
                    </a:schemeClr>
                  </a:solidFill>
                  <a:latin typeface="Courier"/>
                  <a:cs typeface="Courier"/>
                </a:rPr>
                <a:t>//api.abc.com</a:t>
              </a:r>
              <a:endParaRPr lang="en-US" dirty="0">
                <a:solidFill>
                  <a:schemeClr val="tx2">
                    <a:lumMod val="10000"/>
                  </a:schemeClr>
                </a:solidFill>
                <a:latin typeface="Courier"/>
                <a:cs typeface="Courier"/>
              </a:endParaRPr>
            </a:p>
            <a:p>
              <a:r>
                <a:rPr lang="en-US" dirty="0" smtClean="0">
                  <a:solidFill>
                    <a:schemeClr val="tx2">
                      <a:lumMod val="10000"/>
                    </a:schemeClr>
                  </a:solidFill>
                  <a:latin typeface="Courier"/>
                  <a:cs typeface="Courier"/>
                </a:rPr>
                <a:t>Access</a:t>
              </a:r>
              <a:r>
                <a:rPr lang="en-US" dirty="0">
                  <a:solidFill>
                    <a:schemeClr val="tx2">
                      <a:lumMod val="10000"/>
                    </a:schemeClr>
                  </a:solidFill>
                  <a:latin typeface="Courier"/>
                  <a:cs typeface="Courier"/>
                </a:rPr>
                <a:t>-Control-Request-Method: POST</a:t>
              </a:r>
            </a:p>
            <a:p>
              <a:r>
                <a:rPr lang="en-US" dirty="0">
                  <a:solidFill>
                    <a:schemeClr val="tx2">
                      <a:lumMod val="10000"/>
                    </a:schemeClr>
                  </a:solidFill>
                  <a:latin typeface="Courier"/>
                  <a:cs typeface="Courier"/>
                </a:rPr>
                <a:t>Access-Control-Request-Headers: X-PINGOTHER</a:t>
              </a:r>
            </a:p>
          </p:txBody>
        </p:sp>
        <p:sp>
          <p:nvSpPr>
            <p:cNvPr id="5" name="TextBox 4"/>
            <p:cNvSpPr txBox="1"/>
            <p:nvPr/>
          </p:nvSpPr>
          <p:spPr>
            <a:xfrm>
              <a:off x="431006" y="3286680"/>
              <a:ext cx="977331" cy="279544"/>
            </a:xfrm>
            <a:prstGeom prst="rect">
              <a:avLst/>
            </a:prstGeom>
            <a:noFill/>
          </p:spPr>
          <p:txBody>
            <a:bodyPr wrap="none" rtlCol="0">
              <a:spAutoFit/>
            </a:bodyPr>
            <a:lstStyle/>
            <a:p>
              <a:r>
                <a:rPr lang="en-US" sz="1800" b="1" dirty="0" smtClean="0">
                  <a:solidFill>
                    <a:srgbClr val="6D6E71"/>
                  </a:solidFill>
                </a:rPr>
                <a:t>Sample Request</a:t>
              </a:r>
              <a:endParaRPr lang="en-US" sz="1800" b="1" dirty="0">
                <a:solidFill>
                  <a:srgbClr val="6D6E71"/>
                </a:solidFill>
              </a:endParaRPr>
            </a:p>
          </p:txBody>
        </p:sp>
      </p:grpSp>
    </p:spTree>
    <p:extLst>
      <p:ext uri="{BB962C8B-B14F-4D97-AF65-F5344CB8AC3E}">
        <p14:creationId xmlns:p14="http://schemas.microsoft.com/office/powerpoint/2010/main" val="2413634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3870960"/>
            <a:ext cx="8675688" cy="2575883"/>
          </a:xfrm>
        </p:spPr>
        <p:txBody>
          <a:bodyPr>
            <a:normAutofit lnSpcReduction="10000"/>
          </a:bodyPr>
          <a:lstStyle/>
          <a:p>
            <a:r>
              <a:rPr lang="en-US" dirty="0" smtClean="0">
                <a:solidFill>
                  <a:schemeClr val="tx2">
                    <a:lumMod val="10000"/>
                  </a:schemeClr>
                </a:solidFill>
                <a:latin typeface="Courier"/>
                <a:cs typeface="Courier"/>
              </a:rPr>
              <a:t>Access</a:t>
            </a:r>
            <a:r>
              <a:rPr lang="en-US" dirty="0">
                <a:solidFill>
                  <a:schemeClr val="tx2">
                    <a:lumMod val="10000"/>
                  </a:schemeClr>
                </a:solidFill>
                <a:latin typeface="Courier"/>
                <a:cs typeface="Courier"/>
              </a:rPr>
              <a:t>-Control-Allow-</a:t>
            </a:r>
            <a:r>
              <a:rPr lang="en-US" dirty="0" smtClean="0">
                <a:solidFill>
                  <a:schemeClr val="tx2">
                    <a:lumMod val="10000"/>
                  </a:schemeClr>
                </a:solidFill>
                <a:latin typeface="Courier"/>
                <a:cs typeface="Courier"/>
              </a:rPr>
              <a:t>Methods</a:t>
            </a:r>
            <a:r>
              <a:rPr lang="en-US" dirty="0"/>
              <a:t> </a:t>
            </a:r>
            <a:r>
              <a:rPr lang="en-US" dirty="0">
                <a:solidFill>
                  <a:srgbClr val="000000"/>
                </a:solidFill>
                <a:latin typeface="+mn-lt"/>
              </a:rPr>
              <a:t>- POST, GET, and OPTIONS are viable methods to query the resource in question</a:t>
            </a:r>
            <a:endParaRPr lang="en-US" dirty="0" smtClean="0">
              <a:solidFill>
                <a:srgbClr val="000000"/>
              </a:solidFill>
              <a:latin typeface="+mn-lt"/>
            </a:endParaRPr>
          </a:p>
          <a:p>
            <a:r>
              <a:rPr lang="en-US" dirty="0">
                <a:solidFill>
                  <a:schemeClr val="tx2">
                    <a:lumMod val="10000"/>
                  </a:schemeClr>
                </a:solidFill>
                <a:latin typeface="Courier"/>
                <a:cs typeface="Courier"/>
              </a:rPr>
              <a:t>Access-Control-Allow-</a:t>
            </a:r>
            <a:r>
              <a:rPr lang="en-US" dirty="0" smtClean="0">
                <a:solidFill>
                  <a:schemeClr val="tx2">
                    <a:lumMod val="10000"/>
                  </a:schemeClr>
                </a:solidFill>
                <a:latin typeface="Courier"/>
                <a:cs typeface="Courier"/>
              </a:rPr>
              <a:t>Headers </a:t>
            </a:r>
            <a:r>
              <a:rPr lang="en-US" dirty="0" smtClean="0">
                <a:solidFill>
                  <a:schemeClr val="tx2">
                    <a:lumMod val="10000"/>
                  </a:schemeClr>
                </a:solidFill>
                <a:latin typeface="+mn-lt"/>
                <a:cs typeface="Courier"/>
              </a:rPr>
              <a:t>- </a:t>
            </a:r>
            <a:r>
              <a:rPr lang="en-US" dirty="0">
                <a:solidFill>
                  <a:schemeClr val="tx2">
                    <a:lumMod val="10000"/>
                  </a:schemeClr>
                </a:solidFill>
                <a:latin typeface="+mn-lt"/>
                <a:cs typeface="Courier"/>
              </a:rPr>
              <a:t>permitted </a:t>
            </a:r>
            <a:r>
              <a:rPr lang="en-US" dirty="0" smtClean="0">
                <a:solidFill>
                  <a:schemeClr val="tx2">
                    <a:lumMod val="10000"/>
                  </a:schemeClr>
                </a:solidFill>
                <a:latin typeface="+mn-lt"/>
                <a:cs typeface="Courier"/>
              </a:rPr>
              <a:t>headers </a:t>
            </a:r>
            <a:r>
              <a:rPr lang="en-US" dirty="0">
                <a:solidFill>
                  <a:schemeClr val="tx2">
                    <a:lumMod val="10000"/>
                  </a:schemeClr>
                </a:solidFill>
                <a:latin typeface="+mn-lt"/>
                <a:cs typeface="Courier"/>
              </a:rPr>
              <a:t>to be used with the actual request</a:t>
            </a:r>
          </a:p>
          <a:p>
            <a:r>
              <a:rPr lang="en-US" dirty="0" smtClean="0">
                <a:solidFill>
                  <a:srgbClr val="000000"/>
                </a:solidFill>
                <a:latin typeface="Courier"/>
                <a:cs typeface="Courier"/>
              </a:rPr>
              <a:t>Access</a:t>
            </a:r>
            <a:r>
              <a:rPr lang="en-US" dirty="0">
                <a:solidFill>
                  <a:srgbClr val="000000"/>
                </a:solidFill>
                <a:latin typeface="Courier"/>
                <a:cs typeface="Courier"/>
              </a:rPr>
              <a:t>-Control-Max-Age </a:t>
            </a:r>
            <a:r>
              <a:rPr lang="en-US" dirty="0" smtClean="0">
                <a:solidFill>
                  <a:srgbClr val="000000"/>
                </a:solidFill>
                <a:latin typeface="+mn-lt"/>
              </a:rPr>
              <a:t>- gives </a:t>
            </a:r>
            <a:r>
              <a:rPr lang="en-US" dirty="0">
                <a:solidFill>
                  <a:srgbClr val="000000"/>
                </a:solidFill>
                <a:latin typeface="+mn-lt"/>
              </a:rPr>
              <a:t>the value in seconds for how long the response to the preflight request can be cached </a:t>
            </a:r>
            <a:r>
              <a:rPr lang="en-US" dirty="0" smtClean="0">
                <a:solidFill>
                  <a:srgbClr val="000000"/>
                </a:solidFill>
                <a:latin typeface="+mn-lt"/>
              </a:rPr>
              <a:t>without </a:t>
            </a:r>
            <a:r>
              <a:rPr lang="en-US" dirty="0">
                <a:solidFill>
                  <a:srgbClr val="000000"/>
                </a:solidFill>
                <a:latin typeface="+mn-lt"/>
              </a:rPr>
              <a:t>sending another preflight request</a:t>
            </a:r>
            <a:endParaRPr lang="en-US" dirty="0" smtClean="0">
              <a:solidFill>
                <a:srgbClr val="000000"/>
              </a:solidFill>
              <a:latin typeface="+mn-lt"/>
            </a:endParaRPr>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Creating a CORS Request – Scenario 2</a:t>
            </a:r>
            <a:endParaRPr lang="en-US" dirty="0"/>
          </a:p>
        </p:txBody>
      </p:sp>
      <p:grpSp>
        <p:nvGrpSpPr>
          <p:cNvPr id="8" name="Group 7"/>
          <p:cNvGrpSpPr/>
          <p:nvPr/>
        </p:nvGrpSpPr>
        <p:grpSpPr>
          <a:xfrm>
            <a:off x="148515" y="924591"/>
            <a:ext cx="8493249" cy="2499339"/>
            <a:chOff x="391488" y="391400"/>
            <a:chExt cx="4191000" cy="1280503"/>
          </a:xfrm>
        </p:grpSpPr>
        <p:sp>
          <p:nvSpPr>
            <p:cNvPr id="4" name="TextBox 3"/>
            <p:cNvSpPr txBox="1"/>
            <p:nvPr/>
          </p:nvSpPr>
          <p:spPr>
            <a:xfrm>
              <a:off x="391488" y="622776"/>
              <a:ext cx="4191000" cy="104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tx2">
                      <a:lumMod val="10000"/>
                    </a:schemeClr>
                  </a:solidFill>
                  <a:latin typeface="Courier"/>
                  <a:cs typeface="Courier"/>
                </a:rPr>
                <a:t>HTTP/1.1 200 </a:t>
              </a:r>
              <a:r>
                <a:rPr lang="en-US" dirty="0" smtClean="0">
                  <a:solidFill>
                    <a:schemeClr val="tx2">
                      <a:lumMod val="10000"/>
                    </a:schemeClr>
                  </a:solidFill>
                  <a:latin typeface="Courier"/>
                  <a:cs typeface="Courier"/>
                </a:rPr>
                <a:t>OK</a:t>
              </a:r>
            </a:p>
            <a:p>
              <a:r>
                <a:rPr lang="en-US" b="1" dirty="0">
                  <a:solidFill>
                    <a:schemeClr val="tx2">
                      <a:lumMod val="10000"/>
                    </a:schemeClr>
                  </a:solidFill>
                  <a:latin typeface="Courier"/>
                  <a:cs typeface="Courier"/>
                </a:rPr>
                <a:t>Date: Mon, 01 Dec 2008 00:23:53 GMT</a:t>
              </a:r>
            </a:p>
            <a:p>
              <a:r>
                <a:rPr lang="en-US" b="1" dirty="0" smtClean="0">
                  <a:solidFill>
                    <a:schemeClr val="tx2">
                      <a:lumMod val="10000"/>
                    </a:schemeClr>
                  </a:solidFill>
                  <a:latin typeface="Courier"/>
                  <a:cs typeface="Courier"/>
                </a:rPr>
                <a:t>Access</a:t>
              </a:r>
              <a:r>
                <a:rPr lang="en-US" b="1" dirty="0">
                  <a:solidFill>
                    <a:schemeClr val="tx2">
                      <a:lumMod val="10000"/>
                    </a:schemeClr>
                  </a:solidFill>
                  <a:latin typeface="Courier"/>
                  <a:cs typeface="Courier"/>
                </a:rPr>
                <a:t>-Control-Allow-Origin: </a:t>
              </a:r>
              <a:r>
                <a:rPr lang="en-US" b="1" dirty="0" smtClean="0">
                  <a:solidFill>
                    <a:schemeClr val="tx2">
                      <a:lumMod val="10000"/>
                    </a:schemeClr>
                  </a:solidFill>
                  <a:latin typeface="Courier"/>
                  <a:cs typeface="Courier"/>
                  <a:hlinkClick r:id="rId3"/>
                </a:rPr>
                <a:t>http://api.abc.com</a:t>
              </a:r>
              <a:endParaRPr lang="en-US" b="1" dirty="0" smtClean="0">
                <a:solidFill>
                  <a:schemeClr val="tx2">
                    <a:lumMod val="10000"/>
                  </a:schemeClr>
                </a:solidFill>
                <a:latin typeface="Courier"/>
                <a:cs typeface="Courier"/>
              </a:endParaRPr>
            </a:p>
            <a:p>
              <a:r>
                <a:rPr lang="en-US" b="1" dirty="0" smtClean="0">
                  <a:solidFill>
                    <a:schemeClr val="tx2">
                      <a:lumMod val="10000"/>
                    </a:schemeClr>
                  </a:solidFill>
                  <a:latin typeface="Courier"/>
                  <a:cs typeface="Courier"/>
                </a:rPr>
                <a:t>Access</a:t>
              </a:r>
              <a:r>
                <a:rPr lang="en-US" b="1" dirty="0">
                  <a:solidFill>
                    <a:schemeClr val="tx2">
                      <a:lumMod val="10000"/>
                    </a:schemeClr>
                  </a:solidFill>
                  <a:latin typeface="Courier"/>
                  <a:cs typeface="Courier"/>
                </a:rPr>
                <a:t>-Control-Allow-Methods: </a:t>
              </a:r>
              <a:r>
                <a:rPr lang="en-US" dirty="0">
                  <a:solidFill>
                    <a:schemeClr val="tx2">
                      <a:lumMod val="10000"/>
                    </a:schemeClr>
                  </a:solidFill>
                  <a:latin typeface="Courier"/>
                  <a:cs typeface="Courier"/>
                </a:rPr>
                <a:t>POST, GET, OPTIONS</a:t>
              </a:r>
            </a:p>
            <a:p>
              <a:r>
                <a:rPr lang="en-US" b="1" dirty="0">
                  <a:solidFill>
                    <a:schemeClr val="tx2">
                      <a:lumMod val="10000"/>
                    </a:schemeClr>
                  </a:solidFill>
                  <a:latin typeface="Courier"/>
                  <a:cs typeface="Courier"/>
                </a:rPr>
                <a:t>Access-Control-Allow-Headers: </a:t>
              </a:r>
              <a:r>
                <a:rPr lang="en-US" dirty="0">
                  <a:solidFill>
                    <a:schemeClr val="tx2">
                      <a:lumMod val="10000"/>
                    </a:schemeClr>
                  </a:solidFill>
                  <a:latin typeface="Courier"/>
                  <a:cs typeface="Courier"/>
                </a:rPr>
                <a:t>X-PINGOTHER</a:t>
              </a:r>
            </a:p>
            <a:p>
              <a:r>
                <a:rPr lang="en-US" b="1" dirty="0">
                  <a:solidFill>
                    <a:schemeClr val="tx2">
                      <a:lumMod val="10000"/>
                    </a:schemeClr>
                  </a:solidFill>
                  <a:latin typeface="Courier"/>
                  <a:cs typeface="Courier"/>
                </a:rPr>
                <a:t>Access-Control-Max-Age: </a:t>
              </a:r>
              <a:r>
                <a:rPr lang="en-US" dirty="0">
                  <a:solidFill>
                    <a:schemeClr val="tx2">
                      <a:lumMod val="10000"/>
                    </a:schemeClr>
                  </a:solidFill>
                  <a:latin typeface="Courier"/>
                  <a:cs typeface="Courier"/>
                </a:rPr>
                <a:t>1728000</a:t>
              </a:r>
            </a:p>
            <a:p>
              <a:r>
                <a:rPr lang="en-US" dirty="0">
                  <a:solidFill>
                    <a:schemeClr val="tx2">
                      <a:lumMod val="10000"/>
                    </a:schemeClr>
                  </a:solidFill>
                  <a:latin typeface="Courier"/>
                  <a:cs typeface="Courier"/>
                </a:rPr>
                <a:t>Content-Type: application/</a:t>
              </a:r>
              <a:r>
                <a:rPr lang="en-US" dirty="0" smtClean="0">
                  <a:solidFill>
                    <a:schemeClr val="tx2">
                      <a:lumMod val="10000"/>
                    </a:schemeClr>
                  </a:solidFill>
                  <a:latin typeface="Courier"/>
                  <a:cs typeface="Courier"/>
                </a:rPr>
                <a:t>xml</a:t>
              </a:r>
              <a:endParaRPr lang="en-US" dirty="0">
                <a:solidFill>
                  <a:schemeClr val="tx2">
                    <a:lumMod val="10000"/>
                  </a:schemeClr>
                </a:solidFill>
                <a:latin typeface="Courier"/>
                <a:cs typeface="Courier"/>
              </a:endParaRPr>
            </a:p>
          </p:txBody>
        </p:sp>
        <p:sp>
          <p:nvSpPr>
            <p:cNvPr id="5" name="TextBox 4"/>
            <p:cNvSpPr txBox="1"/>
            <p:nvPr/>
          </p:nvSpPr>
          <p:spPr>
            <a:xfrm>
              <a:off x="391488" y="391400"/>
              <a:ext cx="1072326" cy="189222"/>
            </a:xfrm>
            <a:prstGeom prst="rect">
              <a:avLst/>
            </a:prstGeom>
            <a:noFill/>
          </p:spPr>
          <p:txBody>
            <a:bodyPr wrap="none" rtlCol="0">
              <a:spAutoFit/>
            </a:bodyPr>
            <a:lstStyle/>
            <a:p>
              <a:r>
                <a:rPr lang="en-US" sz="1800" b="1" dirty="0" smtClean="0">
                  <a:solidFill>
                    <a:srgbClr val="6D6E71"/>
                  </a:solidFill>
                </a:rPr>
                <a:t>Sample Response</a:t>
              </a:r>
              <a:endParaRPr lang="en-US" sz="1800" b="1" dirty="0">
                <a:solidFill>
                  <a:srgbClr val="6D6E71"/>
                </a:solidFill>
              </a:endParaRPr>
            </a:p>
          </p:txBody>
        </p:sp>
      </p:grpSp>
    </p:spTree>
    <p:extLst>
      <p:ext uri="{BB962C8B-B14F-4D97-AF65-F5344CB8AC3E}">
        <p14:creationId xmlns:p14="http://schemas.microsoft.com/office/powerpoint/2010/main" val="900333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Creating a CORS Request – Scenario 2</a:t>
            </a:r>
            <a:endParaRPr lang="en-US" dirty="0"/>
          </a:p>
        </p:txBody>
      </p:sp>
      <p:grpSp>
        <p:nvGrpSpPr>
          <p:cNvPr id="8" name="Group 7"/>
          <p:cNvGrpSpPr/>
          <p:nvPr/>
        </p:nvGrpSpPr>
        <p:grpSpPr>
          <a:xfrm>
            <a:off x="102752" y="1406930"/>
            <a:ext cx="8596001" cy="1718035"/>
            <a:chOff x="318203" y="288897"/>
            <a:chExt cx="4241703" cy="1377532"/>
          </a:xfrm>
        </p:grpSpPr>
        <p:sp>
          <p:nvSpPr>
            <p:cNvPr id="4" name="TextBox 3"/>
            <p:cNvSpPr txBox="1"/>
            <p:nvPr/>
          </p:nvSpPr>
          <p:spPr>
            <a:xfrm>
              <a:off x="368906" y="703997"/>
              <a:ext cx="4191000" cy="962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tx2">
                      <a:lumMod val="10000"/>
                    </a:schemeClr>
                  </a:solidFill>
                  <a:latin typeface="Courier"/>
                  <a:cs typeface="Courier"/>
                </a:rPr>
                <a:t>POST </a:t>
              </a:r>
              <a:r>
                <a:rPr lang="en-US" dirty="0">
                  <a:solidFill>
                    <a:schemeClr val="tx2">
                      <a:lumMod val="10000"/>
                    </a:schemeClr>
                  </a:solidFill>
                  <a:latin typeface="Courier"/>
                  <a:cs typeface="Courier"/>
                </a:rPr>
                <a:t>/cors HTTP/1.1 </a:t>
              </a:r>
            </a:p>
            <a:p>
              <a:r>
                <a:rPr lang="en-US" b="1" dirty="0">
                  <a:solidFill>
                    <a:schemeClr val="tx2">
                      <a:lumMod val="10000"/>
                    </a:schemeClr>
                  </a:solidFill>
                  <a:latin typeface="Courier"/>
                  <a:cs typeface="Courier"/>
                </a:rPr>
                <a:t>Origin: http:</a:t>
              </a:r>
              <a:r>
                <a:rPr lang="en-US" b="1" i="1" dirty="0">
                  <a:solidFill>
                    <a:schemeClr val="tx2">
                      <a:lumMod val="10000"/>
                    </a:schemeClr>
                  </a:solidFill>
                  <a:latin typeface="Courier"/>
                  <a:cs typeface="Courier"/>
                </a:rPr>
                <a:t>//api.abc.com</a:t>
              </a:r>
              <a:endParaRPr lang="en-US" dirty="0">
                <a:solidFill>
                  <a:schemeClr val="tx2">
                    <a:lumMod val="10000"/>
                  </a:schemeClr>
                </a:solidFill>
                <a:latin typeface="Courier"/>
                <a:cs typeface="Courier"/>
              </a:endParaRPr>
            </a:p>
            <a:p>
              <a:r>
                <a:rPr lang="en-US" dirty="0" smtClean="0">
                  <a:solidFill>
                    <a:schemeClr val="tx2">
                      <a:lumMod val="10000"/>
                    </a:schemeClr>
                  </a:solidFill>
                  <a:latin typeface="Courier"/>
                  <a:cs typeface="Courier"/>
                </a:rPr>
                <a:t>Content</a:t>
              </a:r>
              <a:r>
                <a:rPr lang="en-US" dirty="0">
                  <a:solidFill>
                    <a:schemeClr val="tx2">
                      <a:lumMod val="10000"/>
                    </a:schemeClr>
                  </a:solidFill>
                  <a:latin typeface="Courier"/>
                  <a:cs typeface="Courier"/>
                </a:rPr>
                <a:t>-Type: text/xml; charset=UTF-</a:t>
              </a:r>
              <a:r>
                <a:rPr lang="en-US" dirty="0" smtClean="0">
                  <a:solidFill>
                    <a:schemeClr val="tx2">
                      <a:lumMod val="10000"/>
                    </a:schemeClr>
                  </a:solidFill>
                  <a:latin typeface="Courier"/>
                  <a:cs typeface="Courier"/>
                </a:rPr>
                <a:t>8</a:t>
              </a:r>
            </a:p>
            <a:p>
              <a:r>
                <a:rPr lang="en-US" b="1" dirty="0" smtClean="0">
                  <a:solidFill>
                    <a:schemeClr val="tx2">
                      <a:lumMod val="10000"/>
                    </a:schemeClr>
                  </a:solidFill>
                  <a:latin typeface="Courier"/>
                  <a:cs typeface="Courier"/>
                </a:rPr>
                <a:t>X</a:t>
              </a:r>
              <a:r>
                <a:rPr lang="en-US" b="1" dirty="0">
                  <a:solidFill>
                    <a:schemeClr val="tx2">
                      <a:lumMod val="10000"/>
                    </a:schemeClr>
                  </a:solidFill>
                  <a:latin typeface="Courier"/>
                  <a:cs typeface="Courier"/>
                </a:rPr>
                <a:t>-PINGOTHER: </a:t>
              </a:r>
              <a:r>
                <a:rPr lang="en-US" dirty="0">
                  <a:solidFill>
                    <a:schemeClr val="tx2">
                      <a:lumMod val="10000"/>
                    </a:schemeClr>
                  </a:solidFill>
                  <a:latin typeface="Courier"/>
                  <a:cs typeface="Courier"/>
                </a:rPr>
                <a:t>pingpong</a:t>
              </a:r>
            </a:p>
          </p:txBody>
        </p:sp>
        <p:sp>
          <p:nvSpPr>
            <p:cNvPr id="5" name="TextBox 4"/>
            <p:cNvSpPr txBox="1"/>
            <p:nvPr/>
          </p:nvSpPr>
          <p:spPr>
            <a:xfrm>
              <a:off x="318203" y="288897"/>
              <a:ext cx="1794017" cy="296133"/>
            </a:xfrm>
            <a:prstGeom prst="rect">
              <a:avLst/>
            </a:prstGeom>
            <a:noFill/>
          </p:spPr>
          <p:txBody>
            <a:bodyPr wrap="none" rtlCol="0">
              <a:spAutoFit/>
            </a:bodyPr>
            <a:lstStyle/>
            <a:p>
              <a:r>
                <a:rPr lang="en-US" sz="1800" b="1" dirty="0" smtClean="0">
                  <a:solidFill>
                    <a:srgbClr val="6D6E71"/>
                  </a:solidFill>
                </a:rPr>
                <a:t>Sample Request – </a:t>
              </a:r>
              <a:r>
                <a:rPr lang="en-US" sz="1800" dirty="0" smtClean="0">
                  <a:solidFill>
                    <a:srgbClr val="6D6E71"/>
                  </a:solidFill>
                </a:rPr>
                <a:t>After Preflight</a:t>
              </a:r>
              <a:endParaRPr lang="en-US" sz="1800" b="1" dirty="0">
                <a:solidFill>
                  <a:srgbClr val="6D6E71"/>
                </a:solidFill>
              </a:endParaRPr>
            </a:p>
          </p:txBody>
        </p:sp>
      </p:grpSp>
      <p:sp>
        <p:nvSpPr>
          <p:cNvPr id="7" name="TextBox 6"/>
          <p:cNvSpPr txBox="1"/>
          <p:nvPr/>
        </p:nvSpPr>
        <p:spPr>
          <a:xfrm>
            <a:off x="228600" y="4568555"/>
            <a:ext cx="8470153"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tx2">
                    <a:lumMod val="10000"/>
                  </a:schemeClr>
                </a:solidFill>
                <a:latin typeface="Courier"/>
                <a:cs typeface="Courier"/>
              </a:rPr>
              <a:t>HTTP/1.1 200 OK</a:t>
            </a:r>
          </a:p>
          <a:p>
            <a:r>
              <a:rPr lang="en-US" dirty="0">
                <a:solidFill>
                  <a:schemeClr val="tx2">
                    <a:lumMod val="10000"/>
                  </a:schemeClr>
                </a:solidFill>
                <a:latin typeface="Courier"/>
                <a:cs typeface="Courier"/>
              </a:rPr>
              <a:t>Date: Mon, 01 Dec 2008 01:15:40 GMT</a:t>
            </a:r>
          </a:p>
          <a:p>
            <a:r>
              <a:rPr lang="en-US" dirty="0">
                <a:solidFill>
                  <a:schemeClr val="tx2">
                    <a:lumMod val="10000"/>
                  </a:schemeClr>
                </a:solidFill>
                <a:latin typeface="Courier"/>
                <a:cs typeface="Courier"/>
              </a:rPr>
              <a:t>Server: Apache/2.0.61 (Unix)</a:t>
            </a:r>
          </a:p>
          <a:p>
            <a:r>
              <a:rPr lang="en-US" b="1" dirty="0">
                <a:solidFill>
                  <a:schemeClr val="tx2">
                    <a:lumMod val="10000"/>
                  </a:schemeClr>
                </a:solidFill>
                <a:latin typeface="Courier"/>
                <a:cs typeface="Courier"/>
              </a:rPr>
              <a:t>Access-Control-Allow-Origin: </a:t>
            </a:r>
            <a:r>
              <a:rPr lang="en-US" dirty="0">
                <a:solidFill>
                  <a:schemeClr val="tx2">
                    <a:lumMod val="10000"/>
                  </a:schemeClr>
                </a:solidFill>
                <a:latin typeface="Courier"/>
                <a:cs typeface="Courier"/>
                <a:hlinkClick r:id="rId3"/>
              </a:rPr>
              <a:t>http:/</a:t>
            </a:r>
            <a:r>
              <a:rPr lang="en-US" dirty="0" smtClean="0">
                <a:solidFill>
                  <a:schemeClr val="tx2">
                    <a:lumMod val="10000"/>
                  </a:schemeClr>
                </a:solidFill>
                <a:latin typeface="Courier"/>
                <a:cs typeface="Courier"/>
                <a:hlinkClick r:id="rId3"/>
              </a:rPr>
              <a:t>/api.abc.com</a:t>
            </a:r>
            <a:endParaRPr lang="en-US" dirty="0" smtClean="0">
              <a:solidFill>
                <a:schemeClr val="tx2">
                  <a:lumMod val="10000"/>
                </a:schemeClr>
              </a:solidFill>
              <a:latin typeface="Courier"/>
              <a:cs typeface="Courier"/>
            </a:endParaRPr>
          </a:p>
          <a:p>
            <a:r>
              <a:rPr lang="en-US" dirty="0">
                <a:solidFill>
                  <a:schemeClr val="tx2">
                    <a:lumMod val="10000"/>
                  </a:schemeClr>
                </a:solidFill>
                <a:latin typeface="Courier"/>
                <a:cs typeface="Courier"/>
              </a:rPr>
              <a:t>Content-Type: text/plain</a:t>
            </a:r>
          </a:p>
        </p:txBody>
      </p:sp>
      <p:sp>
        <p:nvSpPr>
          <p:cNvPr id="9" name="TextBox 8"/>
          <p:cNvSpPr txBox="1"/>
          <p:nvPr/>
        </p:nvSpPr>
        <p:spPr>
          <a:xfrm>
            <a:off x="209388" y="3981846"/>
            <a:ext cx="3828166" cy="369332"/>
          </a:xfrm>
          <a:prstGeom prst="rect">
            <a:avLst/>
          </a:prstGeom>
          <a:noFill/>
        </p:spPr>
        <p:txBody>
          <a:bodyPr wrap="none" rtlCol="0">
            <a:spAutoFit/>
          </a:bodyPr>
          <a:lstStyle/>
          <a:p>
            <a:r>
              <a:rPr lang="en-US" sz="1800" b="1" dirty="0" smtClean="0">
                <a:solidFill>
                  <a:srgbClr val="6D6E71"/>
                </a:solidFill>
              </a:rPr>
              <a:t>Sample Response – </a:t>
            </a:r>
            <a:r>
              <a:rPr lang="en-US" sz="1800" dirty="0" smtClean="0">
                <a:solidFill>
                  <a:srgbClr val="6D6E71"/>
                </a:solidFill>
              </a:rPr>
              <a:t>After Preflight</a:t>
            </a:r>
            <a:endParaRPr lang="en-US" sz="1800" b="1" dirty="0">
              <a:solidFill>
                <a:srgbClr val="6D6E71"/>
              </a:solidFill>
            </a:endParaRPr>
          </a:p>
        </p:txBody>
      </p:sp>
    </p:spTree>
    <p:extLst>
      <p:ext uri="{BB962C8B-B14F-4D97-AF65-F5344CB8AC3E}">
        <p14:creationId xmlns:p14="http://schemas.microsoft.com/office/powerpoint/2010/main" val="948293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266700" indent="0">
              <a:buNone/>
            </a:pPr>
            <a:r>
              <a:rPr lang="en-US" b="1" u="sng" dirty="0"/>
              <a:t>Requests with </a:t>
            </a:r>
            <a:r>
              <a:rPr lang="en-US" b="1" u="sng" dirty="0" smtClean="0"/>
              <a:t>Credentials</a:t>
            </a:r>
          </a:p>
          <a:p>
            <a:r>
              <a:rPr lang="en-US" dirty="0"/>
              <a:t>R</a:t>
            </a:r>
            <a:r>
              <a:rPr lang="en-US" dirty="0" smtClean="0"/>
              <a:t>equests </a:t>
            </a:r>
            <a:r>
              <a:rPr lang="en-US" dirty="0"/>
              <a:t>that are cognizant of HTTP Cookies and HTTP Authentication information</a:t>
            </a:r>
            <a:r>
              <a:rPr lang="en-US" dirty="0" smtClean="0"/>
              <a:t> - to </a:t>
            </a:r>
            <a:r>
              <a:rPr lang="en-US" dirty="0"/>
              <a:t>determine </a:t>
            </a:r>
            <a:r>
              <a:rPr lang="en-US" dirty="0" smtClean="0"/>
              <a:t>if </a:t>
            </a:r>
            <a:r>
              <a:rPr lang="en-US" dirty="0"/>
              <a:t>the actual request is safe to </a:t>
            </a:r>
            <a:r>
              <a:rPr lang="en-US" dirty="0" smtClean="0"/>
              <a:t>send</a:t>
            </a:r>
          </a:p>
          <a:p>
            <a:r>
              <a:rPr lang="en-US" dirty="0" smtClean="0"/>
              <a:t>"Access</a:t>
            </a:r>
            <a:r>
              <a:rPr lang="en-US" dirty="0"/>
              <a:t>-Control-Allow-</a:t>
            </a:r>
            <a:r>
              <a:rPr lang="en-US" dirty="0" smtClean="0"/>
              <a:t>Credentials" header set to true in response</a:t>
            </a:r>
            <a:endParaRPr lang="en-US" dirty="0"/>
          </a:p>
          <a:p>
            <a:endParaRPr lang="en-US" dirty="0"/>
          </a:p>
          <a:p>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Creating a CORs Request – Scenario 3</a:t>
            </a:r>
            <a:endParaRPr lang="en-US" dirty="0"/>
          </a:p>
        </p:txBody>
      </p:sp>
      <p:grpSp>
        <p:nvGrpSpPr>
          <p:cNvPr id="8" name="Group 7"/>
          <p:cNvGrpSpPr/>
          <p:nvPr/>
        </p:nvGrpSpPr>
        <p:grpSpPr>
          <a:xfrm>
            <a:off x="228600" y="3795100"/>
            <a:ext cx="8493249" cy="1406662"/>
            <a:chOff x="431006" y="3286680"/>
            <a:chExt cx="4191000" cy="1074883"/>
          </a:xfrm>
        </p:grpSpPr>
        <p:sp>
          <p:nvSpPr>
            <p:cNvPr id="4" name="TextBox 3"/>
            <p:cNvSpPr txBox="1"/>
            <p:nvPr/>
          </p:nvSpPr>
          <p:spPr>
            <a:xfrm>
              <a:off x="431006" y="3656012"/>
              <a:ext cx="4191000" cy="705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tx2">
                      <a:lumMod val="10000"/>
                    </a:schemeClr>
                  </a:solidFill>
                  <a:latin typeface="Courier"/>
                  <a:cs typeface="Courier"/>
                </a:rPr>
                <a:t>GET </a:t>
              </a:r>
              <a:r>
                <a:rPr lang="en-US" dirty="0">
                  <a:solidFill>
                    <a:schemeClr val="tx2">
                      <a:lumMod val="10000"/>
                    </a:schemeClr>
                  </a:solidFill>
                  <a:latin typeface="Courier"/>
                  <a:cs typeface="Courier"/>
                </a:rPr>
                <a:t>/cors HTTP/1.1 </a:t>
              </a:r>
            </a:p>
            <a:p>
              <a:r>
                <a:rPr lang="en-US" b="1" dirty="0">
                  <a:solidFill>
                    <a:schemeClr val="tx2">
                      <a:lumMod val="10000"/>
                    </a:schemeClr>
                  </a:solidFill>
                  <a:latin typeface="Courier"/>
                  <a:cs typeface="Courier"/>
                </a:rPr>
                <a:t>Origin: http:</a:t>
              </a:r>
              <a:r>
                <a:rPr lang="en-US" b="1" i="1" dirty="0">
                  <a:solidFill>
                    <a:schemeClr val="tx2">
                      <a:lumMod val="10000"/>
                    </a:schemeClr>
                  </a:solidFill>
                  <a:latin typeface="Courier"/>
                  <a:cs typeface="Courier"/>
                </a:rPr>
                <a:t>//api.abc.com</a:t>
              </a:r>
              <a:endParaRPr lang="en-US" dirty="0">
                <a:solidFill>
                  <a:schemeClr val="tx2">
                    <a:lumMod val="10000"/>
                  </a:schemeClr>
                </a:solidFill>
                <a:latin typeface="Courier"/>
                <a:cs typeface="Courier"/>
              </a:endParaRPr>
            </a:p>
            <a:p>
              <a:r>
                <a:rPr lang="en-US" dirty="0" smtClean="0">
                  <a:solidFill>
                    <a:schemeClr val="tx2">
                      <a:lumMod val="10000"/>
                    </a:schemeClr>
                  </a:solidFill>
                  <a:latin typeface="Courier"/>
                  <a:cs typeface="Courier"/>
                </a:rPr>
                <a:t>Cookie</a:t>
              </a:r>
              <a:r>
                <a:rPr lang="en-US" dirty="0">
                  <a:solidFill>
                    <a:schemeClr val="tx2">
                      <a:lumMod val="10000"/>
                    </a:schemeClr>
                  </a:solidFill>
                  <a:latin typeface="Courier"/>
                  <a:cs typeface="Courier"/>
                </a:rPr>
                <a:t>: pageAccess=2</a:t>
              </a:r>
            </a:p>
          </p:txBody>
        </p:sp>
        <p:sp>
          <p:nvSpPr>
            <p:cNvPr id="5" name="TextBox 4"/>
            <p:cNvSpPr txBox="1"/>
            <p:nvPr/>
          </p:nvSpPr>
          <p:spPr>
            <a:xfrm>
              <a:off x="431006" y="3286680"/>
              <a:ext cx="977331" cy="369332"/>
            </a:xfrm>
            <a:prstGeom prst="rect">
              <a:avLst/>
            </a:prstGeom>
            <a:noFill/>
          </p:spPr>
          <p:txBody>
            <a:bodyPr wrap="none" rtlCol="0">
              <a:spAutoFit/>
            </a:bodyPr>
            <a:lstStyle/>
            <a:p>
              <a:r>
                <a:rPr lang="en-US" sz="1800" b="1" dirty="0" smtClean="0">
                  <a:solidFill>
                    <a:srgbClr val="6D6E71"/>
                  </a:solidFill>
                </a:rPr>
                <a:t>Sample Request</a:t>
              </a:r>
              <a:endParaRPr lang="en-US" sz="1800" b="1" dirty="0">
                <a:solidFill>
                  <a:srgbClr val="6D6E71"/>
                </a:solidFill>
              </a:endParaRPr>
            </a:p>
          </p:txBody>
        </p:sp>
      </p:grpSp>
    </p:spTree>
    <p:extLst>
      <p:ext uri="{BB962C8B-B14F-4D97-AF65-F5344CB8AC3E}">
        <p14:creationId xmlns:p14="http://schemas.microsoft.com/office/powerpoint/2010/main" val="608101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3777634"/>
            <a:ext cx="8675688" cy="1810366"/>
          </a:xfrm>
        </p:spPr>
        <p:txBody>
          <a:bodyPr/>
          <a:lstStyle/>
          <a:p>
            <a:pPr marL="266700" indent="0">
              <a:buNone/>
            </a:pPr>
            <a:endParaRPr lang="en-US" dirty="0"/>
          </a:p>
          <a:p>
            <a:pPr marL="266700" indent="0">
              <a:buNone/>
            </a:pPr>
            <a:r>
              <a:rPr lang="en-US" dirty="0" smtClean="0"/>
              <a:t>If api.xyz.com </a:t>
            </a:r>
            <a:r>
              <a:rPr lang="en-US" dirty="0"/>
              <a:t>did not respond with an Access-Control-Allow-Credentials: true </a:t>
            </a:r>
            <a:r>
              <a:rPr lang="en-US" dirty="0" smtClean="0"/>
              <a:t>the </a:t>
            </a:r>
            <a:r>
              <a:rPr lang="en-US" dirty="0"/>
              <a:t>response would be ignored </a:t>
            </a:r>
            <a:endParaRPr lang="en-US" dirty="0" smtClean="0"/>
          </a:p>
        </p:txBody>
      </p:sp>
      <p:sp>
        <p:nvSpPr>
          <p:cNvPr id="3" name="Title 2"/>
          <p:cNvSpPr>
            <a:spLocks noGrp="1"/>
          </p:cNvSpPr>
          <p:nvPr>
            <p:ph type="title"/>
          </p:nvPr>
        </p:nvSpPr>
        <p:spPr/>
        <p:txBody>
          <a:bodyPr>
            <a:normAutofit fontScale="90000"/>
          </a:bodyPr>
          <a:lstStyle/>
          <a:p>
            <a:r>
              <a:rPr lang="en-US" dirty="0" smtClean="0"/>
              <a:t>Creating a CORS Request – Scenario 3</a:t>
            </a:r>
            <a:endParaRPr lang="en-US" dirty="0"/>
          </a:p>
        </p:txBody>
      </p:sp>
      <p:grpSp>
        <p:nvGrpSpPr>
          <p:cNvPr id="8" name="Group 7"/>
          <p:cNvGrpSpPr/>
          <p:nvPr/>
        </p:nvGrpSpPr>
        <p:grpSpPr>
          <a:xfrm>
            <a:off x="228600" y="1001677"/>
            <a:ext cx="8493249" cy="2582926"/>
            <a:chOff x="431006" y="493256"/>
            <a:chExt cx="4191000" cy="2004224"/>
          </a:xfrm>
        </p:grpSpPr>
        <p:sp>
          <p:nvSpPr>
            <p:cNvPr id="4" name="TextBox 3"/>
            <p:cNvSpPr txBox="1"/>
            <p:nvPr/>
          </p:nvSpPr>
          <p:spPr>
            <a:xfrm>
              <a:off x="431006" y="897042"/>
              <a:ext cx="4191000" cy="160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tx2">
                      <a:lumMod val="10000"/>
                    </a:schemeClr>
                  </a:solidFill>
                  <a:latin typeface="Courier"/>
                  <a:cs typeface="Courier"/>
                </a:rPr>
                <a:t>HTTP/1.1 200 OK</a:t>
              </a:r>
            </a:p>
            <a:p>
              <a:r>
                <a:rPr lang="en-US" dirty="0">
                  <a:solidFill>
                    <a:schemeClr val="tx2">
                      <a:lumMod val="10000"/>
                    </a:schemeClr>
                  </a:solidFill>
                  <a:latin typeface="Courier"/>
                  <a:cs typeface="Courier"/>
                </a:rPr>
                <a:t>Date: Mon, 01 Dec 2008 01:34:52 GMT</a:t>
              </a:r>
            </a:p>
            <a:p>
              <a:r>
                <a:rPr lang="en-US" b="1" dirty="0" smtClean="0">
                  <a:solidFill>
                    <a:schemeClr val="tx2">
                      <a:lumMod val="10000"/>
                    </a:schemeClr>
                  </a:solidFill>
                  <a:latin typeface="Courier"/>
                  <a:cs typeface="Courier"/>
                </a:rPr>
                <a:t>Access</a:t>
              </a:r>
              <a:r>
                <a:rPr lang="en-US" b="1" dirty="0">
                  <a:solidFill>
                    <a:schemeClr val="tx2">
                      <a:lumMod val="10000"/>
                    </a:schemeClr>
                  </a:solidFill>
                  <a:latin typeface="Courier"/>
                  <a:cs typeface="Courier"/>
                </a:rPr>
                <a:t>-Control-Allow-Origin: </a:t>
              </a:r>
              <a:r>
                <a:rPr lang="en-US" dirty="0">
                  <a:solidFill>
                    <a:schemeClr val="tx2">
                      <a:lumMod val="10000"/>
                    </a:schemeClr>
                  </a:solidFill>
                  <a:latin typeface="Courier"/>
                  <a:cs typeface="Courier"/>
                </a:rPr>
                <a:t>http:/</a:t>
              </a:r>
              <a:r>
                <a:rPr lang="en-US" dirty="0" smtClean="0">
                  <a:solidFill>
                    <a:schemeClr val="tx2">
                      <a:lumMod val="10000"/>
                    </a:schemeClr>
                  </a:solidFill>
                  <a:latin typeface="Courier"/>
                  <a:cs typeface="Courier"/>
                </a:rPr>
                <a:t>/api.abc.com</a:t>
              </a:r>
              <a:endParaRPr lang="en-US" dirty="0">
                <a:solidFill>
                  <a:schemeClr val="tx2">
                    <a:lumMod val="10000"/>
                  </a:schemeClr>
                </a:solidFill>
                <a:latin typeface="Courier"/>
                <a:cs typeface="Courier"/>
              </a:endParaRPr>
            </a:p>
            <a:p>
              <a:r>
                <a:rPr lang="en-US" b="1" dirty="0">
                  <a:solidFill>
                    <a:schemeClr val="tx2">
                      <a:lumMod val="10000"/>
                    </a:schemeClr>
                  </a:solidFill>
                  <a:latin typeface="Courier"/>
                  <a:cs typeface="Courier"/>
                </a:rPr>
                <a:t>Access-Control-Allow-Credentials: </a:t>
              </a:r>
              <a:r>
                <a:rPr lang="en-US" dirty="0">
                  <a:solidFill>
                    <a:schemeClr val="tx2">
                      <a:lumMod val="10000"/>
                    </a:schemeClr>
                  </a:solidFill>
                  <a:latin typeface="Courier"/>
                  <a:cs typeface="Courier"/>
                </a:rPr>
                <a:t>true</a:t>
              </a:r>
            </a:p>
            <a:p>
              <a:r>
                <a:rPr lang="en-US" dirty="0">
                  <a:solidFill>
                    <a:schemeClr val="tx2">
                      <a:lumMod val="10000"/>
                    </a:schemeClr>
                  </a:solidFill>
                  <a:latin typeface="Courier"/>
                  <a:cs typeface="Courier"/>
                </a:rPr>
                <a:t>Cache-Control: no-cache</a:t>
              </a:r>
            </a:p>
            <a:p>
              <a:r>
                <a:rPr lang="en-US" dirty="0">
                  <a:solidFill>
                    <a:schemeClr val="tx2">
                      <a:lumMod val="10000"/>
                    </a:schemeClr>
                  </a:solidFill>
                  <a:latin typeface="Courier"/>
                  <a:cs typeface="Courier"/>
                </a:rPr>
                <a:t>Pragma: no-cache</a:t>
              </a:r>
            </a:p>
            <a:p>
              <a:r>
                <a:rPr lang="en-US" dirty="0">
                  <a:solidFill>
                    <a:schemeClr val="tx2">
                      <a:lumMod val="10000"/>
                    </a:schemeClr>
                  </a:solidFill>
                  <a:latin typeface="Courier"/>
                  <a:cs typeface="Courier"/>
                </a:rPr>
                <a:t>Set-Cookie: pageAccess=3; </a:t>
              </a:r>
            </a:p>
          </p:txBody>
        </p:sp>
        <p:sp>
          <p:nvSpPr>
            <p:cNvPr id="5" name="TextBox 4"/>
            <p:cNvSpPr txBox="1"/>
            <p:nvPr/>
          </p:nvSpPr>
          <p:spPr>
            <a:xfrm>
              <a:off x="431006" y="493256"/>
              <a:ext cx="1072326" cy="369332"/>
            </a:xfrm>
            <a:prstGeom prst="rect">
              <a:avLst/>
            </a:prstGeom>
            <a:noFill/>
          </p:spPr>
          <p:txBody>
            <a:bodyPr wrap="none" rtlCol="0">
              <a:spAutoFit/>
            </a:bodyPr>
            <a:lstStyle/>
            <a:p>
              <a:r>
                <a:rPr lang="en-US" sz="1800" b="1" dirty="0" smtClean="0">
                  <a:solidFill>
                    <a:srgbClr val="6D6E71"/>
                  </a:solidFill>
                </a:rPr>
                <a:t>Sample Response</a:t>
              </a:r>
              <a:endParaRPr lang="en-US" sz="1800" b="1" dirty="0">
                <a:solidFill>
                  <a:srgbClr val="6D6E71"/>
                </a:solidFill>
              </a:endParaRPr>
            </a:p>
          </p:txBody>
        </p:sp>
      </p:grpSp>
    </p:spTree>
    <p:extLst>
      <p:ext uri="{BB962C8B-B14F-4D97-AF65-F5344CB8AC3E}">
        <p14:creationId xmlns:p14="http://schemas.microsoft.com/office/powerpoint/2010/main" val="1116640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Create CORS Preflight in API Services</a:t>
            </a:r>
            <a:endParaRPr lang="en-US" dirty="0"/>
          </a:p>
        </p:txBody>
      </p:sp>
      <p:pic>
        <p:nvPicPr>
          <p:cNvPr id="4" name="Picture 3" descr="Screen Shot 2014-06-15 at 11.47.32 AM.png"/>
          <p:cNvPicPr>
            <a:picLocks/>
          </p:cNvPicPr>
          <p:nvPr/>
        </p:nvPicPr>
        <p:blipFill>
          <a:blip r:embed="rId2">
            <a:extLst>
              <a:ext uri="{28A0092B-C50C-407E-A947-70E740481C1C}">
                <a14:useLocalDpi xmlns:a14="http://schemas.microsoft.com/office/drawing/2010/main" val="0"/>
              </a:ext>
            </a:extLst>
          </a:blip>
          <a:stretch>
            <a:fillRect/>
          </a:stretch>
        </p:blipFill>
        <p:spPr>
          <a:xfrm>
            <a:off x="137072" y="1716289"/>
            <a:ext cx="8889443" cy="4044431"/>
          </a:xfrm>
          <a:prstGeom prst="rect">
            <a:avLst/>
          </a:prstGeom>
        </p:spPr>
      </p:pic>
      <p:sp>
        <p:nvSpPr>
          <p:cNvPr id="6" name="Rectangle 5"/>
          <p:cNvSpPr/>
          <p:nvPr/>
        </p:nvSpPr>
        <p:spPr>
          <a:xfrm>
            <a:off x="228599" y="1062077"/>
            <a:ext cx="8797915" cy="584776"/>
          </a:xfrm>
          <a:prstGeom prst="rect">
            <a:avLst/>
          </a:prstGeom>
        </p:spPr>
        <p:txBody>
          <a:bodyPr wrap="square">
            <a:spAutoFit/>
          </a:bodyPr>
          <a:lstStyle/>
          <a:p>
            <a:pPr marL="266700"/>
            <a:r>
              <a:rPr lang="en-US" sz="1600" dirty="0" smtClean="0"/>
              <a:t>Create an </a:t>
            </a:r>
            <a:r>
              <a:rPr lang="en-US" sz="1600" b="1" dirty="0" smtClean="0">
                <a:solidFill>
                  <a:schemeClr val="accent3"/>
                </a:solidFill>
              </a:rPr>
              <a:t>AssignMessage</a:t>
            </a:r>
            <a:r>
              <a:rPr lang="en-US" sz="1600" dirty="0" smtClean="0">
                <a:solidFill>
                  <a:schemeClr val="accent3"/>
                </a:solidFill>
              </a:rPr>
              <a:t> </a:t>
            </a:r>
            <a:r>
              <a:rPr lang="en-US" sz="1600" dirty="0" smtClean="0"/>
              <a:t>Policy with the desired response, and attach it to the proxy endpoint response flow when the verb is OPTIONS.</a:t>
            </a:r>
            <a:endParaRPr lang="en-US" sz="1600" dirty="0"/>
          </a:p>
        </p:txBody>
      </p:sp>
    </p:spTree>
    <p:extLst>
      <p:ext uri="{BB962C8B-B14F-4D97-AF65-F5344CB8AC3E}">
        <p14:creationId xmlns:p14="http://schemas.microsoft.com/office/powerpoint/2010/main" val="329738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Create CORS Preflight in API Services</a:t>
            </a:r>
            <a:endParaRPr lang="en-US" dirty="0"/>
          </a:p>
        </p:txBody>
      </p:sp>
      <p:sp>
        <p:nvSpPr>
          <p:cNvPr id="6" name="Rectangle 5"/>
          <p:cNvSpPr/>
          <p:nvPr/>
        </p:nvSpPr>
        <p:spPr>
          <a:xfrm>
            <a:off x="228599" y="1062077"/>
            <a:ext cx="8797915" cy="338554"/>
          </a:xfrm>
          <a:prstGeom prst="rect">
            <a:avLst/>
          </a:prstGeom>
        </p:spPr>
        <p:txBody>
          <a:bodyPr wrap="square">
            <a:spAutoFit/>
          </a:bodyPr>
          <a:lstStyle/>
          <a:p>
            <a:pPr marL="266700"/>
            <a:r>
              <a:rPr lang="en-US" sz="1600" dirty="0" smtClean="0"/>
              <a:t>CORs implementation using dynamic headers in response</a:t>
            </a:r>
            <a:endParaRPr lang="en-US" sz="1600" dirty="0"/>
          </a:p>
        </p:txBody>
      </p:sp>
      <p:pic>
        <p:nvPicPr>
          <p:cNvPr id="4" name="Picture 3" descr="Screen Shot 2014-06-18 at 2.21.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3885"/>
            <a:ext cx="9144000" cy="4330035"/>
          </a:xfrm>
          <a:prstGeom prst="rect">
            <a:avLst/>
          </a:prstGeom>
        </p:spPr>
      </p:pic>
    </p:spTree>
    <p:extLst>
      <p:ext uri="{BB962C8B-B14F-4D97-AF65-F5344CB8AC3E}">
        <p14:creationId xmlns:p14="http://schemas.microsoft.com/office/powerpoint/2010/main" val="3385390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November 2014</a:t>
            </a:r>
          </a:p>
        </p:txBody>
      </p:sp>
    </p:spTree>
    <p:extLst>
      <p:ext uri="{BB962C8B-B14F-4D97-AF65-F5344CB8AC3E}">
        <p14:creationId xmlns:p14="http://schemas.microsoft.com/office/powerpoint/2010/main" val="20377800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600" y="1143001"/>
            <a:ext cx="8675688" cy="1914588"/>
          </a:xfrm>
        </p:spPr>
        <p:txBody>
          <a:bodyPr/>
          <a:lstStyle/>
          <a:p>
            <a:r>
              <a:rPr lang="en-US" dirty="0" smtClean="0"/>
              <a:t>XML attacks attempt to send invalid XML documents that can compromise back end servers or send xml so complex that it causes the server to use more resources in an attempt to crash the server</a:t>
            </a:r>
          </a:p>
          <a:p>
            <a:r>
              <a:rPr lang="en-US" dirty="0" smtClean="0"/>
              <a:t>Like the JSONThreatProtection policy, the </a:t>
            </a:r>
            <a:r>
              <a:rPr lang="en-US" b="1" dirty="0" smtClean="0"/>
              <a:t>XMLThreatProtection</a:t>
            </a:r>
            <a:r>
              <a:rPr lang="en-US" dirty="0" smtClean="0"/>
              <a:t> policy is used to check the XML for certain Structural limits, value limits and name limits</a:t>
            </a:r>
            <a:endParaRPr lang="en-US" dirty="0"/>
          </a:p>
        </p:txBody>
      </p:sp>
      <p:sp>
        <p:nvSpPr>
          <p:cNvPr id="3" name="Title 2"/>
          <p:cNvSpPr>
            <a:spLocks noGrp="1"/>
          </p:cNvSpPr>
          <p:nvPr>
            <p:ph type="title"/>
          </p:nvPr>
        </p:nvSpPr>
        <p:spPr/>
        <p:txBody>
          <a:bodyPr/>
          <a:lstStyle/>
          <a:p>
            <a:r>
              <a:rPr lang="en-US" dirty="0" smtClean="0"/>
              <a:t>Implementing Threat Protection - XML</a:t>
            </a:r>
            <a:endParaRPr lang="en-US" dirty="0"/>
          </a:p>
        </p:txBody>
      </p:sp>
      <p:sp>
        <p:nvSpPr>
          <p:cNvPr id="4" name="Slide Number Placeholder 3"/>
          <p:cNvSpPr>
            <a:spLocks noGrp="1"/>
          </p:cNvSpPr>
          <p:nvPr>
            <p:ph type="sldNum" sz="quarter" idx="11"/>
          </p:nvPr>
        </p:nvSpPr>
        <p:spPr/>
        <p:txBody>
          <a:bodyPr/>
          <a:lstStyle/>
          <a:p>
            <a:fld id="{72EC1214-2C7B-1846-91C7-D93747619575}" type="slidenum">
              <a:rPr lang="en-US" smtClean="0"/>
              <a:t>9</a:t>
            </a:fld>
            <a:endParaRPr lang="en-US" dirty="0"/>
          </a:p>
        </p:txBody>
      </p:sp>
      <p:pic>
        <p:nvPicPr>
          <p:cNvPr id="5" name="Picture 4"/>
          <p:cNvPicPr>
            <a:picLocks noChangeAspect="1"/>
          </p:cNvPicPr>
          <p:nvPr/>
        </p:nvPicPr>
        <p:blipFill>
          <a:blip r:embed="rId3"/>
          <a:stretch>
            <a:fillRect/>
          </a:stretch>
        </p:blipFill>
        <p:spPr>
          <a:xfrm>
            <a:off x="0" y="3057590"/>
            <a:ext cx="9163786" cy="3435286"/>
          </a:xfrm>
          <a:prstGeom prst="rect">
            <a:avLst/>
          </a:prstGeom>
        </p:spPr>
      </p:pic>
    </p:spTree>
    <p:extLst>
      <p:ext uri="{BB962C8B-B14F-4D97-AF65-F5344CB8AC3E}">
        <p14:creationId xmlns:p14="http://schemas.microsoft.com/office/powerpoint/2010/main" val="6815363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igee_final_081413">
  <a:themeElements>
    <a:clrScheme name="Apigee Theme 1">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chemeClr val="tx2"/>
          </a:buClr>
          <a:buFont typeface="Arial"/>
          <a:buChar cha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Apigee_final_081413.potx</Template>
  <TotalTime>21531</TotalTime>
  <Words>6743</Words>
  <Application>Microsoft Macintosh PowerPoint</Application>
  <PresentationFormat>On-screen Show (4:3)</PresentationFormat>
  <Paragraphs>983</Paragraphs>
  <Slides>88</Slides>
  <Notes>37</Notes>
  <HiddenSlides>12</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Apigee_final_081413</vt:lpstr>
      <vt:lpstr>PowerPoint Presentation</vt:lpstr>
      <vt:lpstr>Description</vt:lpstr>
      <vt:lpstr>Topic Overview</vt:lpstr>
      <vt:lpstr>Topic Overview</vt:lpstr>
      <vt:lpstr>Apigee’s Security Features</vt:lpstr>
      <vt:lpstr>PowerPoint Presentation</vt:lpstr>
      <vt:lpstr>Implementing Threat Protection - JSON</vt:lpstr>
      <vt:lpstr>Implementing Threat Protection – JSON</vt:lpstr>
      <vt:lpstr>Implementing Threat Protection - XML</vt:lpstr>
      <vt:lpstr>Implementing Threat Protection - Regex</vt:lpstr>
      <vt:lpstr>Implementing Threat Protection – Message Validation</vt:lpstr>
      <vt:lpstr>PowerPoint Presentation</vt:lpstr>
      <vt:lpstr>Authentication and Authorization vs. Identity Tracking</vt:lpstr>
      <vt:lpstr>Developers, Apps, and API Products</vt:lpstr>
      <vt:lpstr>API Keys</vt:lpstr>
      <vt:lpstr>API Keys</vt:lpstr>
      <vt:lpstr>HTTP Basic Authentication</vt:lpstr>
      <vt:lpstr>BasicAuthentication Policy</vt:lpstr>
      <vt:lpstr>OAuth Basic Concepts</vt:lpstr>
      <vt:lpstr>Access Tokens</vt:lpstr>
      <vt:lpstr>Refresh Tokens</vt:lpstr>
      <vt:lpstr>Scopes</vt:lpstr>
      <vt:lpstr>Scopes</vt:lpstr>
      <vt:lpstr>OAuth Grants</vt:lpstr>
      <vt:lpstr>Server-to-Server Communication using Client Credential Grant Type</vt:lpstr>
      <vt:lpstr>Implementing OAuth: Client Credentials Grant</vt:lpstr>
      <vt:lpstr>Implementing OAuth: Client Credentials Grant</vt:lpstr>
      <vt:lpstr>Scopes</vt:lpstr>
      <vt:lpstr>Accessing End User Photos using a Trusted Application with Password Grant</vt:lpstr>
      <vt:lpstr>Implementing OAuth: Resource Owner Password Credentials Grant</vt:lpstr>
      <vt:lpstr>Responses: Client Credentials vs Password Grant</vt:lpstr>
      <vt:lpstr>Accessing End User Photos using an Untrusted Application with an Authorization Code Grant</vt:lpstr>
      <vt:lpstr>Accessing End User Photos using an Untrusted Application with an Authorization Code Grant</vt:lpstr>
      <vt:lpstr>Implementing OAuth: Authorization Code Grant</vt:lpstr>
      <vt:lpstr>Untrusted Application Obtaining an Access Token with Implicit Grant</vt:lpstr>
      <vt:lpstr>Refreshing tokens</vt:lpstr>
      <vt:lpstr>Invalidating access and refresh tokens</vt:lpstr>
      <vt:lpstr>Access token attributes</vt:lpstr>
      <vt:lpstr>Using GetOAuthV2Info to retrieve access token attributes</vt:lpstr>
      <vt:lpstr>Using SetOAuthV2Info to set access token attributes</vt:lpstr>
      <vt:lpstr>Using SetOAuthV2Info to set access token attributes</vt:lpstr>
      <vt:lpstr>More Useful OAuth information</vt:lpstr>
      <vt:lpstr>Exercise</vt:lpstr>
      <vt:lpstr>PowerPoint Presentation</vt:lpstr>
      <vt:lpstr>Spike Arrest and Denial of Service</vt:lpstr>
      <vt:lpstr>Spike Arrest and Denial of Service</vt:lpstr>
      <vt:lpstr>Quota</vt:lpstr>
      <vt:lpstr>Quota Usage</vt:lpstr>
      <vt:lpstr>Quota Type</vt:lpstr>
      <vt:lpstr>Distributed Quotas</vt:lpstr>
      <vt:lpstr>Asynchronous Distributed Quotas</vt:lpstr>
      <vt:lpstr>Quota Flow Variables</vt:lpstr>
      <vt:lpstr>Quota and API products </vt:lpstr>
      <vt:lpstr>Using Quota as a Security Policy</vt:lpstr>
      <vt:lpstr>Concurrent Rate Limit</vt:lpstr>
      <vt:lpstr>Concurrent Rate Limit</vt:lpstr>
      <vt:lpstr>Concurrent Rate Limit</vt:lpstr>
      <vt:lpstr>Access Control (IP Filtering)</vt:lpstr>
      <vt:lpstr>Access Control (IP Filtering)</vt:lpstr>
      <vt:lpstr>PowerPoint Presentation</vt:lpstr>
      <vt:lpstr>HTTP versus HTTPS</vt:lpstr>
      <vt:lpstr>What information is encrypted via SSL?</vt:lpstr>
      <vt:lpstr>So then I can send passwords via query params?</vt:lpstr>
      <vt:lpstr>One-Way versus Two-Way SSL</vt:lpstr>
      <vt:lpstr>Apigee Keystores and Truststores</vt:lpstr>
      <vt:lpstr>HTTP Persistent Connections</vt:lpstr>
      <vt:lpstr>Virtual Host SSL Configuration</vt:lpstr>
      <vt:lpstr>Securing Calls to the Backend</vt:lpstr>
      <vt:lpstr>Securing Backend Communication with Two-Way SSL</vt:lpstr>
      <vt:lpstr>Securely Handling Backend Credentials</vt:lpstr>
      <vt:lpstr>Securely Handling Backend Credentials</vt:lpstr>
      <vt:lpstr>Data Masking</vt:lpstr>
      <vt:lpstr>Data Masking</vt:lpstr>
      <vt:lpstr>Message Logging</vt:lpstr>
      <vt:lpstr>API Audit Trail</vt:lpstr>
      <vt:lpstr>PowerPoint Presentation</vt:lpstr>
      <vt:lpstr>PowerPoint Presentation</vt:lpstr>
      <vt:lpstr>Why do we need CORS?</vt:lpstr>
      <vt:lpstr>Creating a CORS Request – Scenario 1</vt:lpstr>
      <vt:lpstr>Creating a CORS Request – Scenario 1</vt:lpstr>
      <vt:lpstr>Creating a CORS Request – Scenario 2</vt:lpstr>
      <vt:lpstr>Creating a CORS Request – Scenario 2</vt:lpstr>
      <vt:lpstr>Creating a CORS Request – Scenario 2</vt:lpstr>
      <vt:lpstr>Creating a CORs Request – Scenario 3</vt:lpstr>
      <vt:lpstr>Creating a CORS Request – Scenario 3</vt:lpstr>
      <vt:lpstr>Create CORS Preflight in API Services</vt:lpstr>
      <vt:lpstr>Create CORS Preflight in API Services</vt:lpstr>
      <vt:lpstr>PowerPoint Presentation</vt:lpstr>
    </vt:vector>
  </TitlesOfParts>
  <Manager/>
  <Company>Apigee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Apigee Developer Bootcamp: Security</dc:title>
  <dc:subject/>
  <dc:creator>Mike Dunker</dc:creator>
  <cp:keywords/>
  <dc:description/>
  <cp:lastModifiedBy>Apigee Corporation</cp:lastModifiedBy>
  <cp:revision>435</cp:revision>
  <dcterms:created xsi:type="dcterms:W3CDTF">2013-08-05T18:46:25Z</dcterms:created>
  <dcterms:modified xsi:type="dcterms:W3CDTF">2014-12-17T21:56:54Z</dcterms:modified>
  <cp:category/>
</cp:coreProperties>
</file>